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0" r:id="rId9"/>
    <p:sldId id="266" r:id="rId10"/>
    <p:sldId id="267" r:id="rId11"/>
    <p:sldId id="268" r:id="rId12"/>
    <p:sldId id="258" r:id="rId13"/>
    <p:sldId id="269" r:id="rId14"/>
    <p:sldId id="270" r:id="rId15"/>
    <p:sldId id="273" r:id="rId16"/>
    <p:sldId id="271" r:id="rId17"/>
    <p:sldId id="272" r:id="rId18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D35F"/>
    <a:srgbClr val="72D35F"/>
    <a:srgbClr val="00A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8E8F3-1F02-4BCB-8394-4870B5513C6B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o-RO"/>
        </a:p>
      </dgm:t>
    </dgm:pt>
    <dgm:pt modelId="{F131E4B9-72B9-4A3A-8CF7-52B8D9D7E512}">
      <dgm:prSet custT="1"/>
      <dgm:spPr>
        <a:solidFill>
          <a:schemeClr val="bg1">
            <a:alpha val="80000"/>
          </a:schemeClr>
        </a:solidFill>
        <a:ln w="12700">
          <a:solidFill>
            <a:schemeClr val="accent3"/>
          </a:solidFill>
        </a:ln>
      </dgm:spPr>
      <dgm:t>
        <a:bodyPr/>
        <a:lstStyle/>
        <a:p>
          <a:pPr rtl="0"/>
          <a:r>
            <a:rPr lang="ro-RO" sz="2000" dirty="0">
              <a:solidFill>
                <a:schemeClr val="tx1"/>
              </a:solidFill>
              <a:latin typeface="Oswald Regular" panose="02000503000000000000" pitchFamily="2" charset="0"/>
            </a:rPr>
            <a:t>Este componenta care asigură interfața pentru toți utilizatorii sistemului și accesul la funcționalitățile celorlalte componente</a:t>
          </a:r>
        </a:p>
      </dgm:t>
    </dgm:pt>
    <dgm:pt modelId="{680FDEBB-13FB-4463-AD8B-2F3852D15F21}" type="parTrans" cxnId="{C220B602-2105-4DB1-8B11-9B36BADFDAE5}">
      <dgm:prSet/>
      <dgm:spPr/>
      <dgm:t>
        <a:bodyPr/>
        <a:lstStyle/>
        <a:p>
          <a:endParaRPr lang="ro-RO" sz="2000">
            <a:solidFill>
              <a:schemeClr val="bg1"/>
            </a:solidFill>
            <a:latin typeface="Oswald Light" panose="02000303000000000000" pitchFamily="2" charset="0"/>
          </a:endParaRPr>
        </a:p>
      </dgm:t>
    </dgm:pt>
    <dgm:pt modelId="{100064EA-D485-4330-A807-F291E3EBC0AA}" type="sibTrans" cxnId="{C220B602-2105-4DB1-8B11-9B36BADFDAE5}">
      <dgm:prSet/>
      <dgm:spPr/>
      <dgm:t>
        <a:bodyPr/>
        <a:lstStyle/>
        <a:p>
          <a:endParaRPr lang="ro-RO" sz="2000">
            <a:solidFill>
              <a:schemeClr val="bg1"/>
            </a:solidFill>
            <a:latin typeface="Oswald Light" panose="02000303000000000000" pitchFamily="2" charset="0"/>
          </a:endParaRPr>
        </a:p>
      </dgm:t>
    </dgm:pt>
    <dgm:pt modelId="{46A94433-3C60-418A-8ABE-C8246DF1EBF4}">
      <dgm:prSet custT="1"/>
      <dgm:spPr>
        <a:solidFill>
          <a:schemeClr val="bg1">
            <a:alpha val="80000"/>
          </a:schemeClr>
        </a:solidFill>
        <a:ln w="12700">
          <a:solidFill>
            <a:schemeClr val="accent3"/>
          </a:solidFill>
        </a:ln>
      </dgm:spPr>
      <dgm:t>
        <a:bodyPr/>
        <a:lstStyle/>
        <a:p>
          <a:pPr rtl="0"/>
          <a:r>
            <a:rPr lang="ro-RO" sz="2000" dirty="0">
              <a:solidFill>
                <a:schemeClr val="tx1"/>
              </a:solidFill>
              <a:latin typeface="Oswald Regular" panose="02000503000000000000" pitchFamily="2" charset="0"/>
            </a:rPr>
            <a:t>Permite configurarea zonei publice prin funcționalitățile </a:t>
          </a:r>
          <a:r>
            <a:rPr lang="ro-RO" sz="2000" dirty="0" err="1">
              <a:solidFill>
                <a:schemeClr val="tx1"/>
              </a:solidFill>
              <a:latin typeface="Oswald Regular" panose="02000503000000000000" pitchFamily="2" charset="0"/>
            </a:rPr>
            <a:t>LifeRay</a:t>
          </a:r>
          <a:r>
            <a:rPr lang="ro-RO" sz="2000" dirty="0">
              <a:solidFill>
                <a:schemeClr val="tx1"/>
              </a:solidFill>
              <a:latin typeface="Oswald Regular" panose="02000503000000000000" pitchFamily="2" charset="0"/>
            </a:rPr>
            <a:t> portal</a:t>
          </a:r>
        </a:p>
      </dgm:t>
    </dgm:pt>
    <dgm:pt modelId="{C550FFB1-0BF9-49AA-AC49-12C61C7F9C95}" type="parTrans" cxnId="{38C23276-169D-41BD-B8C7-8D7FE23D3B5D}">
      <dgm:prSet/>
      <dgm:spPr/>
      <dgm:t>
        <a:bodyPr/>
        <a:lstStyle/>
        <a:p>
          <a:endParaRPr lang="ro-RO" sz="2000">
            <a:solidFill>
              <a:schemeClr val="bg1"/>
            </a:solidFill>
            <a:latin typeface="Oswald Light" panose="02000303000000000000" pitchFamily="2" charset="0"/>
          </a:endParaRPr>
        </a:p>
      </dgm:t>
    </dgm:pt>
    <dgm:pt modelId="{8BE0BD27-AB99-4260-AB85-2E44A6705F17}" type="sibTrans" cxnId="{38C23276-169D-41BD-B8C7-8D7FE23D3B5D}">
      <dgm:prSet/>
      <dgm:spPr/>
      <dgm:t>
        <a:bodyPr/>
        <a:lstStyle/>
        <a:p>
          <a:endParaRPr lang="ro-RO" sz="2000">
            <a:solidFill>
              <a:schemeClr val="bg1"/>
            </a:solidFill>
            <a:latin typeface="Oswald Light" panose="02000303000000000000" pitchFamily="2" charset="0"/>
          </a:endParaRPr>
        </a:p>
      </dgm:t>
    </dgm:pt>
    <dgm:pt modelId="{4E3C3E9F-30B1-4918-B520-B220915F1C63}">
      <dgm:prSet custT="1"/>
      <dgm:spPr>
        <a:solidFill>
          <a:schemeClr val="bg1">
            <a:alpha val="80000"/>
          </a:schemeClr>
        </a:solidFill>
        <a:ln w="12700">
          <a:solidFill>
            <a:schemeClr val="accent3"/>
          </a:solidFill>
        </a:ln>
      </dgm:spPr>
      <dgm:t>
        <a:bodyPr/>
        <a:lstStyle/>
        <a:p>
          <a:pPr rtl="0"/>
          <a:r>
            <a:rPr lang="ro-RO" sz="2000" dirty="0">
              <a:solidFill>
                <a:schemeClr val="tx1"/>
              </a:solidFill>
              <a:latin typeface="Oswald Regular" panose="02000503000000000000" pitchFamily="2" charset="0"/>
            </a:rPr>
            <a:t>Permite accesare zonei autentificate pentru cele 3 tipuri de conturi (gospodar, </a:t>
          </a:r>
          <a:r>
            <a:rPr lang="ro-RO" sz="2000" dirty="0" err="1">
              <a:solidFill>
                <a:schemeClr val="tx1"/>
              </a:solidFill>
              <a:latin typeface="Oswald Regular" panose="02000503000000000000" pitchFamily="2" charset="0"/>
            </a:rPr>
            <a:t>uat</a:t>
          </a:r>
          <a:r>
            <a:rPr lang="ro-RO" sz="2000" dirty="0">
              <a:solidFill>
                <a:schemeClr val="tx1"/>
              </a:solidFill>
              <a:latin typeface="Oswald Regular" panose="02000503000000000000" pitchFamily="2" charset="0"/>
            </a:rPr>
            <a:t>, instituție)</a:t>
          </a:r>
        </a:p>
      </dgm:t>
    </dgm:pt>
    <dgm:pt modelId="{3C81AE3E-F472-4BA2-93D7-406922A6FE98}" type="parTrans" cxnId="{117968DA-8378-4B02-9DB4-9092E514B605}">
      <dgm:prSet/>
      <dgm:spPr/>
      <dgm:t>
        <a:bodyPr/>
        <a:lstStyle/>
        <a:p>
          <a:endParaRPr lang="ro-RO" sz="2000">
            <a:solidFill>
              <a:schemeClr val="bg1"/>
            </a:solidFill>
            <a:latin typeface="Oswald Light" panose="02000303000000000000" pitchFamily="2" charset="0"/>
          </a:endParaRPr>
        </a:p>
      </dgm:t>
    </dgm:pt>
    <dgm:pt modelId="{7C6D8D82-E543-4C63-88AB-CCF05861D5C7}" type="sibTrans" cxnId="{117968DA-8378-4B02-9DB4-9092E514B605}">
      <dgm:prSet/>
      <dgm:spPr/>
      <dgm:t>
        <a:bodyPr/>
        <a:lstStyle/>
        <a:p>
          <a:endParaRPr lang="ro-RO" sz="2000">
            <a:solidFill>
              <a:schemeClr val="bg1"/>
            </a:solidFill>
            <a:latin typeface="Oswald Light" panose="02000303000000000000" pitchFamily="2" charset="0"/>
          </a:endParaRPr>
        </a:p>
      </dgm:t>
    </dgm:pt>
    <dgm:pt modelId="{4F1B63A1-DFB6-48A4-868B-210182924318}">
      <dgm:prSet custT="1"/>
      <dgm:spPr>
        <a:solidFill>
          <a:schemeClr val="bg1">
            <a:alpha val="80000"/>
          </a:schemeClr>
        </a:solidFill>
        <a:ln w="12700">
          <a:solidFill>
            <a:schemeClr val="accent3"/>
          </a:solidFill>
        </a:ln>
      </dgm:spPr>
      <dgm:t>
        <a:bodyPr/>
        <a:lstStyle/>
        <a:p>
          <a:pPr rtl="0"/>
          <a:r>
            <a:rPr lang="ro-RO" sz="2000" dirty="0">
              <a:solidFill>
                <a:schemeClr val="tx1"/>
              </a:solidFill>
              <a:latin typeface="Oswald Regular" panose="02000503000000000000" pitchFamily="2" charset="0"/>
            </a:rPr>
            <a:t>Asigură accesul la vizualizarea datelor din registrul agricol </a:t>
          </a:r>
        </a:p>
      </dgm:t>
    </dgm:pt>
    <dgm:pt modelId="{480045B6-BD33-4BAB-9C22-D676192DC603}" type="parTrans" cxnId="{A217C480-7168-4BE7-A659-D21F846840D1}">
      <dgm:prSet/>
      <dgm:spPr/>
      <dgm:t>
        <a:bodyPr/>
        <a:lstStyle/>
        <a:p>
          <a:endParaRPr lang="ro-RO" sz="2000">
            <a:solidFill>
              <a:schemeClr val="bg1"/>
            </a:solidFill>
            <a:latin typeface="Oswald Light" panose="02000303000000000000" pitchFamily="2" charset="0"/>
          </a:endParaRPr>
        </a:p>
      </dgm:t>
    </dgm:pt>
    <dgm:pt modelId="{781CCC98-01F9-44D8-A70D-1A5DF66BAFC1}" type="sibTrans" cxnId="{A217C480-7168-4BE7-A659-D21F846840D1}">
      <dgm:prSet/>
      <dgm:spPr/>
      <dgm:t>
        <a:bodyPr/>
        <a:lstStyle/>
        <a:p>
          <a:endParaRPr lang="ro-RO" sz="2000">
            <a:solidFill>
              <a:schemeClr val="bg1"/>
            </a:solidFill>
            <a:latin typeface="Oswald Light" panose="02000303000000000000" pitchFamily="2" charset="0"/>
          </a:endParaRPr>
        </a:p>
      </dgm:t>
    </dgm:pt>
    <dgm:pt modelId="{62D9C1C0-3794-4304-9821-6EC8E29F2DEC}">
      <dgm:prSet custT="1"/>
      <dgm:spPr>
        <a:solidFill>
          <a:schemeClr val="bg1">
            <a:alpha val="80000"/>
          </a:schemeClr>
        </a:solidFill>
        <a:ln w="12700">
          <a:solidFill>
            <a:schemeClr val="accent3"/>
          </a:solidFill>
        </a:ln>
      </dgm:spPr>
      <dgm:t>
        <a:bodyPr/>
        <a:lstStyle/>
        <a:p>
          <a:pPr rtl="0"/>
          <a:r>
            <a:rPr lang="ro-RO" sz="2000" dirty="0">
              <a:solidFill>
                <a:schemeClr val="tx1"/>
              </a:solidFill>
              <a:latin typeface="Oswald Regular" panose="02000503000000000000" pitchFamily="2" charset="0"/>
            </a:rPr>
            <a:t>Asigură funcționalitățile pentru procesul rezolvare a cererilor de modificare sau corecție inițiate de gospodari</a:t>
          </a:r>
        </a:p>
      </dgm:t>
    </dgm:pt>
    <dgm:pt modelId="{F2590B8C-3B3D-4599-AAA0-C5C174CEDB9C}" type="parTrans" cxnId="{9AC7D64E-938B-4AB3-B861-D05DF0DD622F}">
      <dgm:prSet/>
      <dgm:spPr/>
      <dgm:t>
        <a:bodyPr/>
        <a:lstStyle/>
        <a:p>
          <a:endParaRPr lang="ro-RO" sz="2000">
            <a:solidFill>
              <a:schemeClr val="bg1"/>
            </a:solidFill>
            <a:latin typeface="Oswald Light" panose="02000303000000000000" pitchFamily="2" charset="0"/>
          </a:endParaRPr>
        </a:p>
      </dgm:t>
    </dgm:pt>
    <dgm:pt modelId="{730E3DD2-3000-437E-9719-9CCFA063B29A}" type="sibTrans" cxnId="{9AC7D64E-938B-4AB3-B861-D05DF0DD622F}">
      <dgm:prSet/>
      <dgm:spPr/>
      <dgm:t>
        <a:bodyPr/>
        <a:lstStyle/>
        <a:p>
          <a:endParaRPr lang="ro-RO" sz="2000">
            <a:solidFill>
              <a:schemeClr val="bg1"/>
            </a:solidFill>
            <a:latin typeface="Oswald Light" panose="02000303000000000000" pitchFamily="2" charset="0"/>
          </a:endParaRPr>
        </a:p>
      </dgm:t>
    </dgm:pt>
    <dgm:pt modelId="{800A512F-A731-4D5B-AE1D-FE3C3C38268D}" type="pres">
      <dgm:prSet presAssocID="{F4A8E8F3-1F02-4BCB-8394-4870B5513C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0A0AD0DF-A271-4EAD-8959-5CAC517956A8}" type="pres">
      <dgm:prSet presAssocID="{F131E4B9-72B9-4A3A-8CF7-52B8D9D7E512}" presName="parentText" presStyleLbl="node1" presStyleIdx="0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D3B98A52-E65C-4FAB-963F-19D9A15737F6}" type="pres">
      <dgm:prSet presAssocID="{100064EA-D485-4330-A807-F291E3EBC0AA}" presName="spacer" presStyleCnt="0"/>
      <dgm:spPr/>
    </dgm:pt>
    <dgm:pt modelId="{95FA92C2-395D-4F27-BA1D-3B469BD148CE}" type="pres">
      <dgm:prSet presAssocID="{46A94433-3C60-418A-8ABE-C8246DF1EBF4}" presName="parentText" presStyleLbl="node1" presStyleIdx="1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91A07FA4-4B6D-47E8-9736-0AF604641BD8}" type="pres">
      <dgm:prSet presAssocID="{8BE0BD27-AB99-4260-AB85-2E44A6705F17}" presName="spacer" presStyleCnt="0"/>
      <dgm:spPr/>
    </dgm:pt>
    <dgm:pt modelId="{B79D30BF-05B8-4184-BC68-2898963D6CFF}" type="pres">
      <dgm:prSet presAssocID="{4E3C3E9F-30B1-4918-B520-B220915F1C63}" presName="parentText" presStyleLbl="node1" presStyleIdx="2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0FC1BF5F-91A5-4E63-9958-151272AEF9B9}" type="pres">
      <dgm:prSet presAssocID="{7C6D8D82-E543-4C63-88AB-CCF05861D5C7}" presName="spacer" presStyleCnt="0"/>
      <dgm:spPr/>
    </dgm:pt>
    <dgm:pt modelId="{5CF9DE9F-65DB-49E0-AE63-488979B6F03F}" type="pres">
      <dgm:prSet presAssocID="{4F1B63A1-DFB6-48A4-868B-210182924318}" presName="parentText" presStyleLbl="node1" presStyleIdx="3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1C28EE40-0E02-458F-9757-4533529AB335}" type="pres">
      <dgm:prSet presAssocID="{781CCC98-01F9-44D8-A70D-1A5DF66BAFC1}" presName="spacer" presStyleCnt="0"/>
      <dgm:spPr/>
    </dgm:pt>
    <dgm:pt modelId="{8CA7ADD7-F451-45CB-B16A-E60592658306}" type="pres">
      <dgm:prSet presAssocID="{62D9C1C0-3794-4304-9821-6EC8E29F2DEC}" presName="parentText" presStyleLbl="node1" presStyleIdx="4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</dgm:ptLst>
  <dgm:cxnLst>
    <dgm:cxn modelId="{C220B602-2105-4DB1-8B11-9B36BADFDAE5}" srcId="{F4A8E8F3-1F02-4BCB-8394-4870B5513C6B}" destId="{F131E4B9-72B9-4A3A-8CF7-52B8D9D7E512}" srcOrd="0" destOrd="0" parTransId="{680FDEBB-13FB-4463-AD8B-2F3852D15F21}" sibTransId="{100064EA-D485-4330-A807-F291E3EBC0AA}"/>
    <dgm:cxn modelId="{345AEEA4-E32C-4097-895C-065F5196598B}" type="presOf" srcId="{62D9C1C0-3794-4304-9821-6EC8E29F2DEC}" destId="{8CA7ADD7-F451-45CB-B16A-E60592658306}" srcOrd="0" destOrd="0" presId="urn:microsoft.com/office/officeart/2005/8/layout/vList2"/>
    <dgm:cxn modelId="{D8F02927-3EE2-40E4-82A1-0D593BF8990E}" type="presOf" srcId="{4F1B63A1-DFB6-48A4-868B-210182924318}" destId="{5CF9DE9F-65DB-49E0-AE63-488979B6F03F}" srcOrd="0" destOrd="0" presId="urn:microsoft.com/office/officeart/2005/8/layout/vList2"/>
    <dgm:cxn modelId="{A217C480-7168-4BE7-A659-D21F846840D1}" srcId="{F4A8E8F3-1F02-4BCB-8394-4870B5513C6B}" destId="{4F1B63A1-DFB6-48A4-868B-210182924318}" srcOrd="3" destOrd="0" parTransId="{480045B6-BD33-4BAB-9C22-D676192DC603}" sibTransId="{781CCC98-01F9-44D8-A70D-1A5DF66BAFC1}"/>
    <dgm:cxn modelId="{38C23276-169D-41BD-B8C7-8D7FE23D3B5D}" srcId="{F4A8E8F3-1F02-4BCB-8394-4870B5513C6B}" destId="{46A94433-3C60-418A-8ABE-C8246DF1EBF4}" srcOrd="1" destOrd="0" parTransId="{C550FFB1-0BF9-49AA-AC49-12C61C7F9C95}" sibTransId="{8BE0BD27-AB99-4260-AB85-2E44A6705F17}"/>
    <dgm:cxn modelId="{9AC7D64E-938B-4AB3-B861-D05DF0DD622F}" srcId="{F4A8E8F3-1F02-4BCB-8394-4870B5513C6B}" destId="{62D9C1C0-3794-4304-9821-6EC8E29F2DEC}" srcOrd="4" destOrd="0" parTransId="{F2590B8C-3B3D-4599-AAA0-C5C174CEDB9C}" sibTransId="{730E3DD2-3000-437E-9719-9CCFA063B29A}"/>
    <dgm:cxn modelId="{117968DA-8378-4B02-9DB4-9092E514B605}" srcId="{F4A8E8F3-1F02-4BCB-8394-4870B5513C6B}" destId="{4E3C3E9F-30B1-4918-B520-B220915F1C63}" srcOrd="2" destOrd="0" parTransId="{3C81AE3E-F472-4BA2-93D7-406922A6FE98}" sibTransId="{7C6D8D82-E543-4C63-88AB-CCF05861D5C7}"/>
    <dgm:cxn modelId="{501AFDA5-28DD-45F5-BC2B-2307E67B14E5}" type="presOf" srcId="{F131E4B9-72B9-4A3A-8CF7-52B8D9D7E512}" destId="{0A0AD0DF-A271-4EAD-8959-5CAC517956A8}" srcOrd="0" destOrd="0" presId="urn:microsoft.com/office/officeart/2005/8/layout/vList2"/>
    <dgm:cxn modelId="{AE1C20ED-C977-4D9A-853A-E17B2778041A}" type="presOf" srcId="{46A94433-3C60-418A-8ABE-C8246DF1EBF4}" destId="{95FA92C2-395D-4F27-BA1D-3B469BD148CE}" srcOrd="0" destOrd="0" presId="urn:microsoft.com/office/officeart/2005/8/layout/vList2"/>
    <dgm:cxn modelId="{14272E63-F0DA-41EB-BF10-245F95CFDC22}" type="presOf" srcId="{F4A8E8F3-1F02-4BCB-8394-4870B5513C6B}" destId="{800A512F-A731-4D5B-AE1D-FE3C3C38268D}" srcOrd="0" destOrd="0" presId="urn:microsoft.com/office/officeart/2005/8/layout/vList2"/>
    <dgm:cxn modelId="{A97322CD-F1AB-4497-88E3-EB0352F59251}" type="presOf" srcId="{4E3C3E9F-30B1-4918-B520-B220915F1C63}" destId="{B79D30BF-05B8-4184-BC68-2898963D6CFF}" srcOrd="0" destOrd="0" presId="urn:microsoft.com/office/officeart/2005/8/layout/vList2"/>
    <dgm:cxn modelId="{C26D6AC2-0E9B-4B5F-B71B-FF7F4C84350F}" type="presParOf" srcId="{800A512F-A731-4D5B-AE1D-FE3C3C38268D}" destId="{0A0AD0DF-A271-4EAD-8959-5CAC517956A8}" srcOrd="0" destOrd="0" presId="urn:microsoft.com/office/officeart/2005/8/layout/vList2"/>
    <dgm:cxn modelId="{D98BB641-57C9-4B16-9808-C1DB86C634CE}" type="presParOf" srcId="{800A512F-A731-4D5B-AE1D-FE3C3C38268D}" destId="{D3B98A52-E65C-4FAB-963F-19D9A15737F6}" srcOrd="1" destOrd="0" presId="urn:microsoft.com/office/officeart/2005/8/layout/vList2"/>
    <dgm:cxn modelId="{C1DDE351-EF5D-4C50-93CA-7B8D64033734}" type="presParOf" srcId="{800A512F-A731-4D5B-AE1D-FE3C3C38268D}" destId="{95FA92C2-395D-4F27-BA1D-3B469BD148CE}" srcOrd="2" destOrd="0" presId="urn:microsoft.com/office/officeart/2005/8/layout/vList2"/>
    <dgm:cxn modelId="{C24FE8D3-2288-4D4D-9A01-979AFBB93C72}" type="presParOf" srcId="{800A512F-A731-4D5B-AE1D-FE3C3C38268D}" destId="{91A07FA4-4B6D-47E8-9736-0AF604641BD8}" srcOrd="3" destOrd="0" presId="urn:microsoft.com/office/officeart/2005/8/layout/vList2"/>
    <dgm:cxn modelId="{F6E1C8ED-96C1-4C83-A1FC-372570C2B590}" type="presParOf" srcId="{800A512F-A731-4D5B-AE1D-FE3C3C38268D}" destId="{B79D30BF-05B8-4184-BC68-2898963D6CFF}" srcOrd="4" destOrd="0" presId="urn:microsoft.com/office/officeart/2005/8/layout/vList2"/>
    <dgm:cxn modelId="{0F0FD748-99B9-4CFA-B004-E34EDBA90382}" type="presParOf" srcId="{800A512F-A731-4D5B-AE1D-FE3C3C38268D}" destId="{0FC1BF5F-91A5-4E63-9958-151272AEF9B9}" srcOrd="5" destOrd="0" presId="urn:microsoft.com/office/officeart/2005/8/layout/vList2"/>
    <dgm:cxn modelId="{226AD567-5A54-4CFC-A4C4-B2902D0A7B51}" type="presParOf" srcId="{800A512F-A731-4D5B-AE1D-FE3C3C38268D}" destId="{5CF9DE9F-65DB-49E0-AE63-488979B6F03F}" srcOrd="6" destOrd="0" presId="urn:microsoft.com/office/officeart/2005/8/layout/vList2"/>
    <dgm:cxn modelId="{088B1955-8784-4609-8846-2106FDD2AA2A}" type="presParOf" srcId="{800A512F-A731-4D5B-AE1D-FE3C3C38268D}" destId="{1C28EE40-0E02-458F-9757-4533529AB335}" srcOrd="7" destOrd="0" presId="urn:microsoft.com/office/officeart/2005/8/layout/vList2"/>
    <dgm:cxn modelId="{262BAC1C-92D8-40BC-8D20-CBD408AE808E}" type="presParOf" srcId="{800A512F-A731-4D5B-AE1D-FE3C3C38268D}" destId="{8CA7ADD7-F451-45CB-B16A-E6059265830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A8E8F3-1F02-4BCB-8394-4870B5513C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F131E4B9-72B9-4A3A-8CF7-52B8D9D7E51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  <a:ln w="12700"/>
      </dgm:spPr>
      <dgm:t>
        <a:bodyPr/>
        <a:lstStyle/>
        <a:p>
          <a:pPr rtl="0"/>
          <a:r>
            <a:rPr lang="ro-RO" sz="2000" dirty="0">
              <a:latin typeface="Oswald Regular" panose="02000503000000000000" pitchFamily="2" charset="0"/>
            </a:rPr>
            <a:t>Componenta grupează toate capabilitățile care implică alimentarea cu date primare (din registrul agricol) a Registrului Agricol Național</a:t>
          </a:r>
        </a:p>
      </dgm:t>
    </dgm:pt>
    <dgm:pt modelId="{680FDEBB-13FB-4463-AD8B-2F3852D15F21}" type="parTrans" cxnId="{C220B602-2105-4DB1-8B11-9B36BADFDAE5}">
      <dgm:prSet/>
      <dgm:spPr/>
      <dgm:t>
        <a:bodyPr/>
        <a:lstStyle/>
        <a:p>
          <a:endParaRPr lang="ro-RO" sz="1600"/>
        </a:p>
      </dgm:t>
    </dgm:pt>
    <dgm:pt modelId="{100064EA-D485-4330-A807-F291E3EBC0AA}" type="sibTrans" cxnId="{C220B602-2105-4DB1-8B11-9B36BADFDAE5}">
      <dgm:prSet/>
      <dgm:spPr/>
      <dgm:t>
        <a:bodyPr/>
        <a:lstStyle/>
        <a:p>
          <a:endParaRPr lang="ro-RO" sz="1600"/>
        </a:p>
      </dgm:t>
    </dgm:pt>
    <dgm:pt modelId="{46A94433-3C60-418A-8ABE-C8246DF1EBF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  <a:ln w="12700"/>
      </dgm:spPr>
      <dgm:t>
        <a:bodyPr/>
        <a:lstStyle/>
        <a:p>
          <a:pPr rtl="0"/>
          <a:r>
            <a:rPr lang="ro-RO" sz="2000" dirty="0">
              <a:latin typeface="Oswald Regular" panose="02000503000000000000" pitchFamily="2" charset="0"/>
            </a:rPr>
            <a:t>Registrul agricol este o evidență pe capitole care cuprinde date declarate de gospodari  despre: terenurile exploatate, culturi, plantații, utilaje agricole, animale, clădiri etc.</a:t>
          </a:r>
        </a:p>
      </dgm:t>
    </dgm:pt>
    <dgm:pt modelId="{C550FFB1-0BF9-49AA-AC49-12C61C7F9C95}" type="parTrans" cxnId="{38C23276-169D-41BD-B8C7-8D7FE23D3B5D}">
      <dgm:prSet/>
      <dgm:spPr/>
      <dgm:t>
        <a:bodyPr/>
        <a:lstStyle/>
        <a:p>
          <a:endParaRPr lang="ro-RO" sz="1600"/>
        </a:p>
      </dgm:t>
    </dgm:pt>
    <dgm:pt modelId="{8BE0BD27-AB99-4260-AB85-2E44A6705F17}" type="sibTrans" cxnId="{38C23276-169D-41BD-B8C7-8D7FE23D3B5D}">
      <dgm:prSet/>
      <dgm:spPr/>
      <dgm:t>
        <a:bodyPr/>
        <a:lstStyle/>
        <a:p>
          <a:endParaRPr lang="ro-RO" sz="1600"/>
        </a:p>
      </dgm:t>
    </dgm:pt>
    <dgm:pt modelId="{4E3C3E9F-30B1-4918-B520-B220915F1C6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  <a:ln w="12700"/>
      </dgm:spPr>
      <dgm:t>
        <a:bodyPr/>
        <a:lstStyle/>
        <a:p>
          <a:pPr rtl="0"/>
          <a:r>
            <a:rPr lang="ro-RO" sz="2000" dirty="0">
              <a:latin typeface="Oswald Regular" panose="02000503000000000000" pitchFamily="2" charset="0"/>
            </a:rPr>
            <a:t>Conform legii, organizarea evidenței Registrului Agricol este în responsabilitatea primăriilor și se face la nivelul acestora atât pe hârtie cât și electronic.</a:t>
          </a:r>
        </a:p>
      </dgm:t>
    </dgm:pt>
    <dgm:pt modelId="{3C81AE3E-F472-4BA2-93D7-406922A6FE98}" type="parTrans" cxnId="{117968DA-8378-4B02-9DB4-9092E514B605}">
      <dgm:prSet/>
      <dgm:spPr/>
      <dgm:t>
        <a:bodyPr/>
        <a:lstStyle/>
        <a:p>
          <a:endParaRPr lang="ro-RO" sz="1600"/>
        </a:p>
      </dgm:t>
    </dgm:pt>
    <dgm:pt modelId="{7C6D8D82-E543-4C63-88AB-CCF05861D5C7}" type="sibTrans" cxnId="{117968DA-8378-4B02-9DB4-9092E514B605}">
      <dgm:prSet/>
      <dgm:spPr/>
      <dgm:t>
        <a:bodyPr/>
        <a:lstStyle/>
        <a:p>
          <a:endParaRPr lang="ro-RO" sz="1600"/>
        </a:p>
      </dgm:t>
    </dgm:pt>
    <dgm:pt modelId="{4F1B63A1-DFB6-48A4-868B-210182924318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  <a:ln w="12700"/>
      </dgm:spPr>
      <dgm:t>
        <a:bodyPr/>
        <a:lstStyle/>
        <a:p>
          <a:pPr rtl="0"/>
          <a:r>
            <a:rPr lang="ro-RO" sz="2000" dirty="0">
              <a:latin typeface="Oswald Regular" panose="02000503000000000000" pitchFamily="2" charset="0"/>
            </a:rPr>
            <a:t>Prin această componentă primările vor transmite date în registrul agricol național în mod automat, semiautomat sau manual (completare manuală direct în portalul RAN)</a:t>
          </a:r>
        </a:p>
      </dgm:t>
    </dgm:pt>
    <dgm:pt modelId="{480045B6-BD33-4BAB-9C22-D676192DC603}" type="parTrans" cxnId="{A217C480-7168-4BE7-A659-D21F846840D1}">
      <dgm:prSet/>
      <dgm:spPr/>
      <dgm:t>
        <a:bodyPr/>
        <a:lstStyle/>
        <a:p>
          <a:endParaRPr lang="ro-RO" sz="1600"/>
        </a:p>
      </dgm:t>
    </dgm:pt>
    <dgm:pt modelId="{781CCC98-01F9-44D8-A70D-1A5DF66BAFC1}" type="sibTrans" cxnId="{A217C480-7168-4BE7-A659-D21F846840D1}">
      <dgm:prSet/>
      <dgm:spPr/>
      <dgm:t>
        <a:bodyPr/>
        <a:lstStyle/>
        <a:p>
          <a:endParaRPr lang="ro-RO" sz="1600"/>
        </a:p>
      </dgm:t>
    </dgm:pt>
    <dgm:pt modelId="{800A512F-A731-4D5B-AE1D-FE3C3C38268D}" type="pres">
      <dgm:prSet presAssocID="{F4A8E8F3-1F02-4BCB-8394-4870B5513C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0A0AD0DF-A271-4EAD-8959-5CAC517956A8}" type="pres">
      <dgm:prSet presAssocID="{F131E4B9-72B9-4A3A-8CF7-52B8D9D7E512}" presName="parentText" presStyleLbl="node1" presStyleIdx="0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D3B98A52-E65C-4FAB-963F-19D9A15737F6}" type="pres">
      <dgm:prSet presAssocID="{100064EA-D485-4330-A807-F291E3EBC0AA}" presName="spacer" presStyleCnt="0"/>
      <dgm:spPr/>
    </dgm:pt>
    <dgm:pt modelId="{95FA92C2-395D-4F27-BA1D-3B469BD148CE}" type="pres">
      <dgm:prSet presAssocID="{46A94433-3C60-418A-8ABE-C8246DF1EBF4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91A07FA4-4B6D-47E8-9736-0AF604641BD8}" type="pres">
      <dgm:prSet presAssocID="{8BE0BD27-AB99-4260-AB85-2E44A6705F17}" presName="spacer" presStyleCnt="0"/>
      <dgm:spPr/>
    </dgm:pt>
    <dgm:pt modelId="{B79D30BF-05B8-4184-BC68-2898963D6CFF}" type="pres">
      <dgm:prSet presAssocID="{4E3C3E9F-30B1-4918-B520-B220915F1C63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0FC1BF5F-91A5-4E63-9958-151272AEF9B9}" type="pres">
      <dgm:prSet presAssocID="{7C6D8D82-E543-4C63-88AB-CCF05861D5C7}" presName="spacer" presStyleCnt="0"/>
      <dgm:spPr/>
    </dgm:pt>
    <dgm:pt modelId="{5CF9DE9F-65DB-49E0-AE63-488979B6F03F}" type="pres">
      <dgm:prSet presAssocID="{4F1B63A1-DFB6-48A4-868B-210182924318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</dgm:ptLst>
  <dgm:cxnLst>
    <dgm:cxn modelId="{38C23276-169D-41BD-B8C7-8D7FE23D3B5D}" srcId="{F4A8E8F3-1F02-4BCB-8394-4870B5513C6B}" destId="{46A94433-3C60-418A-8ABE-C8246DF1EBF4}" srcOrd="1" destOrd="0" parTransId="{C550FFB1-0BF9-49AA-AC49-12C61C7F9C95}" sibTransId="{8BE0BD27-AB99-4260-AB85-2E44A6705F17}"/>
    <dgm:cxn modelId="{2EF0D433-0975-42E8-BB23-D197D8A5DBC4}" type="presOf" srcId="{F131E4B9-72B9-4A3A-8CF7-52B8D9D7E512}" destId="{0A0AD0DF-A271-4EAD-8959-5CAC517956A8}" srcOrd="0" destOrd="0" presId="urn:microsoft.com/office/officeart/2005/8/layout/vList2"/>
    <dgm:cxn modelId="{117968DA-8378-4B02-9DB4-9092E514B605}" srcId="{F4A8E8F3-1F02-4BCB-8394-4870B5513C6B}" destId="{4E3C3E9F-30B1-4918-B520-B220915F1C63}" srcOrd="2" destOrd="0" parTransId="{3C81AE3E-F472-4BA2-93D7-406922A6FE98}" sibTransId="{7C6D8D82-E543-4C63-88AB-CCF05861D5C7}"/>
    <dgm:cxn modelId="{C220B602-2105-4DB1-8B11-9B36BADFDAE5}" srcId="{F4A8E8F3-1F02-4BCB-8394-4870B5513C6B}" destId="{F131E4B9-72B9-4A3A-8CF7-52B8D9D7E512}" srcOrd="0" destOrd="0" parTransId="{680FDEBB-13FB-4463-AD8B-2F3852D15F21}" sibTransId="{100064EA-D485-4330-A807-F291E3EBC0AA}"/>
    <dgm:cxn modelId="{DDC39260-891F-4953-A26E-E350D63E33BD}" type="presOf" srcId="{4E3C3E9F-30B1-4918-B520-B220915F1C63}" destId="{B79D30BF-05B8-4184-BC68-2898963D6CFF}" srcOrd="0" destOrd="0" presId="urn:microsoft.com/office/officeart/2005/8/layout/vList2"/>
    <dgm:cxn modelId="{37A3851F-29AB-4454-A5DC-313EAC6E957A}" type="presOf" srcId="{F4A8E8F3-1F02-4BCB-8394-4870B5513C6B}" destId="{800A512F-A731-4D5B-AE1D-FE3C3C38268D}" srcOrd="0" destOrd="0" presId="urn:microsoft.com/office/officeart/2005/8/layout/vList2"/>
    <dgm:cxn modelId="{EA0FD645-843A-4575-B033-4CA05C4B0A40}" type="presOf" srcId="{4F1B63A1-DFB6-48A4-868B-210182924318}" destId="{5CF9DE9F-65DB-49E0-AE63-488979B6F03F}" srcOrd="0" destOrd="0" presId="urn:microsoft.com/office/officeart/2005/8/layout/vList2"/>
    <dgm:cxn modelId="{4DBE23FE-6BEE-4526-AE1D-B2E6858714A7}" type="presOf" srcId="{46A94433-3C60-418A-8ABE-C8246DF1EBF4}" destId="{95FA92C2-395D-4F27-BA1D-3B469BD148CE}" srcOrd="0" destOrd="0" presId="urn:microsoft.com/office/officeart/2005/8/layout/vList2"/>
    <dgm:cxn modelId="{A217C480-7168-4BE7-A659-D21F846840D1}" srcId="{F4A8E8F3-1F02-4BCB-8394-4870B5513C6B}" destId="{4F1B63A1-DFB6-48A4-868B-210182924318}" srcOrd="3" destOrd="0" parTransId="{480045B6-BD33-4BAB-9C22-D676192DC603}" sibTransId="{781CCC98-01F9-44D8-A70D-1A5DF66BAFC1}"/>
    <dgm:cxn modelId="{03C06C36-FF82-4EBB-99CE-1F5A84712AEB}" type="presParOf" srcId="{800A512F-A731-4D5B-AE1D-FE3C3C38268D}" destId="{0A0AD0DF-A271-4EAD-8959-5CAC517956A8}" srcOrd="0" destOrd="0" presId="urn:microsoft.com/office/officeart/2005/8/layout/vList2"/>
    <dgm:cxn modelId="{1538ED10-6A99-4557-918A-33C7E3D67BCD}" type="presParOf" srcId="{800A512F-A731-4D5B-AE1D-FE3C3C38268D}" destId="{D3B98A52-E65C-4FAB-963F-19D9A15737F6}" srcOrd="1" destOrd="0" presId="urn:microsoft.com/office/officeart/2005/8/layout/vList2"/>
    <dgm:cxn modelId="{81507167-48E4-4F69-959E-1CE7130BCB66}" type="presParOf" srcId="{800A512F-A731-4D5B-AE1D-FE3C3C38268D}" destId="{95FA92C2-395D-4F27-BA1D-3B469BD148CE}" srcOrd="2" destOrd="0" presId="urn:microsoft.com/office/officeart/2005/8/layout/vList2"/>
    <dgm:cxn modelId="{3D1ED527-4E1D-4F90-8207-A8CA2126CE4D}" type="presParOf" srcId="{800A512F-A731-4D5B-AE1D-FE3C3C38268D}" destId="{91A07FA4-4B6D-47E8-9736-0AF604641BD8}" srcOrd="3" destOrd="0" presId="urn:microsoft.com/office/officeart/2005/8/layout/vList2"/>
    <dgm:cxn modelId="{97F4950F-A0C7-4F4A-BC38-478540A1E76D}" type="presParOf" srcId="{800A512F-A731-4D5B-AE1D-FE3C3C38268D}" destId="{B79D30BF-05B8-4184-BC68-2898963D6CFF}" srcOrd="4" destOrd="0" presId="urn:microsoft.com/office/officeart/2005/8/layout/vList2"/>
    <dgm:cxn modelId="{5803E932-0FC7-4BD0-B2F3-C7D390202B93}" type="presParOf" srcId="{800A512F-A731-4D5B-AE1D-FE3C3C38268D}" destId="{0FC1BF5F-91A5-4E63-9958-151272AEF9B9}" srcOrd="5" destOrd="0" presId="urn:microsoft.com/office/officeart/2005/8/layout/vList2"/>
    <dgm:cxn modelId="{A89AD4D7-A8D7-46E9-901B-B6F0603E5765}" type="presParOf" srcId="{800A512F-A731-4D5B-AE1D-FE3C3C38268D}" destId="{5CF9DE9F-65DB-49E0-AE63-488979B6F03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BCC94C-9E4E-4642-A646-52267D339A6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948FB547-2A82-428D-93CE-F663797DFE21}">
      <dgm:prSet custT="1"/>
      <dgm:spPr/>
      <dgm:t>
        <a:bodyPr/>
        <a:lstStyle/>
        <a:p>
          <a:pPr rtl="0"/>
          <a:r>
            <a:rPr lang="ro-RO" sz="2800" dirty="0">
              <a:latin typeface="Oswald Light" panose="02000303000000000000" pitchFamily="2" charset="0"/>
            </a:rPr>
            <a:t>Automat</a:t>
          </a:r>
        </a:p>
      </dgm:t>
    </dgm:pt>
    <dgm:pt modelId="{E96FF4B4-8369-4D87-A0EC-2BB4B51F61B3}" type="parTrans" cxnId="{5C57D38B-A473-45E9-9E09-311BED8D4135}">
      <dgm:prSet/>
      <dgm:spPr/>
      <dgm:t>
        <a:bodyPr/>
        <a:lstStyle/>
        <a:p>
          <a:endParaRPr lang="ro-RO">
            <a:latin typeface="Oswald Light" panose="02000303000000000000" pitchFamily="2" charset="0"/>
          </a:endParaRPr>
        </a:p>
      </dgm:t>
    </dgm:pt>
    <dgm:pt modelId="{3089C7D1-A846-4BB6-8244-A397823E5F6B}" type="sibTrans" cxnId="{5C57D38B-A473-45E9-9E09-311BED8D4135}">
      <dgm:prSet/>
      <dgm:spPr/>
      <dgm:t>
        <a:bodyPr/>
        <a:lstStyle/>
        <a:p>
          <a:endParaRPr lang="ro-RO">
            <a:latin typeface="Oswald Light" panose="02000303000000000000" pitchFamily="2" charset="0"/>
          </a:endParaRPr>
        </a:p>
      </dgm:t>
    </dgm:pt>
    <dgm:pt modelId="{CAFFF474-A380-4E7C-898A-4F96F187D0A6}">
      <dgm:prSet custT="1"/>
      <dgm:spPr/>
      <dgm:t>
        <a:bodyPr/>
        <a:lstStyle/>
        <a:p>
          <a:pPr rtl="0"/>
          <a:r>
            <a:rPr lang="ro-RO" sz="2800" dirty="0">
              <a:latin typeface="Oswald Light" panose="02000303000000000000" pitchFamily="2" charset="0"/>
            </a:rPr>
            <a:t>Semiautomat </a:t>
          </a:r>
        </a:p>
      </dgm:t>
    </dgm:pt>
    <dgm:pt modelId="{C3BF685C-8319-4029-AB55-5DC936709D14}" type="parTrans" cxnId="{0321988F-8DB8-438F-B86C-F9EE940A8C70}">
      <dgm:prSet/>
      <dgm:spPr/>
      <dgm:t>
        <a:bodyPr/>
        <a:lstStyle/>
        <a:p>
          <a:endParaRPr lang="ro-RO">
            <a:latin typeface="Oswald Light" panose="02000303000000000000" pitchFamily="2" charset="0"/>
          </a:endParaRPr>
        </a:p>
      </dgm:t>
    </dgm:pt>
    <dgm:pt modelId="{D89BCA5A-00CD-4DF8-BDEA-9233AC8AD5FC}" type="sibTrans" cxnId="{0321988F-8DB8-438F-B86C-F9EE940A8C70}">
      <dgm:prSet/>
      <dgm:spPr/>
      <dgm:t>
        <a:bodyPr/>
        <a:lstStyle/>
        <a:p>
          <a:endParaRPr lang="ro-RO">
            <a:latin typeface="Oswald Light" panose="02000303000000000000" pitchFamily="2" charset="0"/>
          </a:endParaRPr>
        </a:p>
      </dgm:t>
    </dgm:pt>
    <dgm:pt modelId="{CC437F1A-9387-4631-8F1C-2288CEBD0843}">
      <dgm:prSet custT="1"/>
      <dgm:spPr/>
      <dgm:t>
        <a:bodyPr/>
        <a:lstStyle/>
        <a:p>
          <a:pPr rtl="0"/>
          <a:r>
            <a:rPr lang="ro-RO" sz="2800" dirty="0">
              <a:latin typeface="Oswald Light" panose="02000303000000000000" pitchFamily="2" charset="0"/>
            </a:rPr>
            <a:t>Manual</a:t>
          </a:r>
          <a:endParaRPr lang="ro-RO" sz="3600" dirty="0">
            <a:latin typeface="Oswald Light" panose="02000303000000000000" pitchFamily="2" charset="0"/>
          </a:endParaRPr>
        </a:p>
      </dgm:t>
    </dgm:pt>
    <dgm:pt modelId="{1FA6E2F9-F5E5-43EB-8B64-CC962A34F385}" type="parTrans" cxnId="{2E98614A-BCDC-4317-B894-4EB038A5D340}">
      <dgm:prSet/>
      <dgm:spPr/>
      <dgm:t>
        <a:bodyPr/>
        <a:lstStyle/>
        <a:p>
          <a:endParaRPr lang="ro-RO">
            <a:latin typeface="Oswald Light" panose="02000303000000000000" pitchFamily="2" charset="0"/>
          </a:endParaRPr>
        </a:p>
      </dgm:t>
    </dgm:pt>
    <dgm:pt modelId="{6608130D-04E3-4258-AF2D-E0E48B42CC3F}" type="sibTrans" cxnId="{2E98614A-BCDC-4317-B894-4EB038A5D340}">
      <dgm:prSet/>
      <dgm:spPr/>
      <dgm:t>
        <a:bodyPr/>
        <a:lstStyle/>
        <a:p>
          <a:endParaRPr lang="ro-RO">
            <a:latin typeface="Oswald Light" panose="02000303000000000000" pitchFamily="2" charset="0"/>
          </a:endParaRPr>
        </a:p>
      </dgm:t>
    </dgm:pt>
    <dgm:pt modelId="{2A978D93-05EA-4B23-83F2-9EDE228B0A5C}">
      <dgm:prSet/>
      <dgm:spPr/>
      <dgm:t>
        <a:bodyPr/>
        <a:lstStyle/>
        <a:p>
          <a:pPr rtl="0"/>
          <a:r>
            <a:rPr lang="ro-RO" dirty="0">
              <a:latin typeface="Oswald Light" panose="02000303000000000000" pitchFamily="2" charset="0"/>
            </a:rPr>
            <a:t>Direct din sistemul primăriei către RAN (prin servicii WEB)</a:t>
          </a:r>
        </a:p>
      </dgm:t>
    </dgm:pt>
    <dgm:pt modelId="{C2FF1CCF-8C0A-430F-A3BA-5969362C2728}" type="parTrans" cxnId="{952ED21F-7DBE-487E-858A-ECE47C00F906}">
      <dgm:prSet/>
      <dgm:spPr/>
      <dgm:t>
        <a:bodyPr/>
        <a:lstStyle/>
        <a:p>
          <a:endParaRPr lang="ro-RO">
            <a:latin typeface="Oswald Light" panose="02000303000000000000" pitchFamily="2" charset="0"/>
          </a:endParaRPr>
        </a:p>
      </dgm:t>
    </dgm:pt>
    <dgm:pt modelId="{AF834393-6519-48C8-AFE9-34B5D1ED3DF7}" type="sibTrans" cxnId="{952ED21F-7DBE-487E-858A-ECE47C00F906}">
      <dgm:prSet/>
      <dgm:spPr/>
      <dgm:t>
        <a:bodyPr/>
        <a:lstStyle/>
        <a:p>
          <a:endParaRPr lang="ro-RO">
            <a:latin typeface="Oswald Light" panose="02000303000000000000" pitchFamily="2" charset="0"/>
          </a:endParaRPr>
        </a:p>
      </dgm:t>
    </dgm:pt>
    <dgm:pt modelId="{AFDB08AE-FE87-4854-BE95-BB3163CA9AB2}">
      <dgm:prSet/>
      <dgm:spPr/>
      <dgm:t>
        <a:bodyPr/>
        <a:lstStyle/>
        <a:p>
          <a:pPr rtl="0"/>
          <a:r>
            <a:rPr lang="ro-RO" dirty="0">
              <a:latin typeface="Oswald Light" panose="02000303000000000000" pitchFamily="2" charset="0"/>
            </a:rPr>
            <a:t>Operatorul de la primărie le exportă din sistemul primăriei și pe urmă le încarcă în portalul RAN</a:t>
          </a:r>
        </a:p>
      </dgm:t>
    </dgm:pt>
    <dgm:pt modelId="{C410F99B-A6ED-47C9-B0B2-616034A257B1}" type="parTrans" cxnId="{891F92ED-DD25-415C-9B9F-BEADB6895539}">
      <dgm:prSet/>
      <dgm:spPr/>
      <dgm:t>
        <a:bodyPr/>
        <a:lstStyle/>
        <a:p>
          <a:endParaRPr lang="ro-RO">
            <a:latin typeface="Oswald Light" panose="02000303000000000000" pitchFamily="2" charset="0"/>
          </a:endParaRPr>
        </a:p>
      </dgm:t>
    </dgm:pt>
    <dgm:pt modelId="{5928F4C8-B920-4ABD-8EB1-E1BEAAE59D82}" type="sibTrans" cxnId="{891F92ED-DD25-415C-9B9F-BEADB6895539}">
      <dgm:prSet/>
      <dgm:spPr/>
      <dgm:t>
        <a:bodyPr/>
        <a:lstStyle/>
        <a:p>
          <a:endParaRPr lang="ro-RO">
            <a:latin typeface="Oswald Light" panose="02000303000000000000" pitchFamily="2" charset="0"/>
          </a:endParaRPr>
        </a:p>
      </dgm:t>
    </dgm:pt>
    <dgm:pt modelId="{056320F3-0A20-4780-9978-614B8FC340B1}">
      <dgm:prSet/>
      <dgm:spPr/>
      <dgm:t>
        <a:bodyPr/>
        <a:lstStyle/>
        <a:p>
          <a:pPr rtl="0"/>
          <a:r>
            <a:rPr lang="ro-RO" dirty="0">
              <a:latin typeface="Oswald Light" panose="02000303000000000000" pitchFamily="2" charset="0"/>
            </a:rPr>
            <a:t>Operatorul primăriei le completează direct în portalul RAN în baza declarațiilor cetățenilor care dețin gospodării</a:t>
          </a:r>
        </a:p>
      </dgm:t>
    </dgm:pt>
    <dgm:pt modelId="{56E0F172-2CD4-4C72-9619-FCD5FECB55FC}" type="parTrans" cxnId="{63B1B70C-F114-4388-9F4B-9B39BB09C7D9}">
      <dgm:prSet/>
      <dgm:spPr/>
      <dgm:t>
        <a:bodyPr/>
        <a:lstStyle/>
        <a:p>
          <a:endParaRPr lang="ro-RO">
            <a:latin typeface="Oswald Light" panose="02000303000000000000" pitchFamily="2" charset="0"/>
          </a:endParaRPr>
        </a:p>
      </dgm:t>
    </dgm:pt>
    <dgm:pt modelId="{78870D57-9641-4BE0-BF72-3AFBB8730EEF}" type="sibTrans" cxnId="{63B1B70C-F114-4388-9F4B-9B39BB09C7D9}">
      <dgm:prSet/>
      <dgm:spPr/>
      <dgm:t>
        <a:bodyPr/>
        <a:lstStyle/>
        <a:p>
          <a:endParaRPr lang="ro-RO">
            <a:latin typeface="Oswald Light" panose="02000303000000000000" pitchFamily="2" charset="0"/>
          </a:endParaRPr>
        </a:p>
      </dgm:t>
    </dgm:pt>
    <dgm:pt modelId="{5593AFEC-6E3E-40A7-8964-F8B3F2A02AB7}" type="pres">
      <dgm:prSet presAssocID="{33BCC94C-9E4E-4642-A646-52267D339A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7A05F880-392D-42C0-A0E9-3370D12578C3}" type="pres">
      <dgm:prSet presAssocID="{948FB547-2A82-428D-93CE-F663797DFE21}" presName="linNode" presStyleCnt="0"/>
      <dgm:spPr/>
    </dgm:pt>
    <dgm:pt modelId="{86497CAA-533F-45FD-8B10-CDB943AA2E01}" type="pres">
      <dgm:prSet presAssocID="{948FB547-2A82-428D-93CE-F663797DFE21}" presName="parentText" presStyleLbl="node1" presStyleIdx="0" presStyleCnt="3">
        <dgm:presLayoutVars>
          <dgm:chMax val="1"/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ro-RO"/>
        </a:p>
      </dgm:t>
    </dgm:pt>
    <dgm:pt modelId="{B11B9F42-4FB6-4CFF-9A84-C790511CE073}" type="pres">
      <dgm:prSet presAssocID="{948FB547-2A82-428D-93CE-F663797DFE21}" presName="descendantText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C5DFE129-8886-43B8-BFE0-D85802025901}" type="pres">
      <dgm:prSet presAssocID="{3089C7D1-A846-4BB6-8244-A397823E5F6B}" presName="sp" presStyleCnt="0"/>
      <dgm:spPr/>
    </dgm:pt>
    <dgm:pt modelId="{979520CE-B460-4264-8AD7-ECEB56413925}" type="pres">
      <dgm:prSet presAssocID="{CAFFF474-A380-4E7C-898A-4F96F187D0A6}" presName="linNode" presStyleCnt="0"/>
      <dgm:spPr/>
    </dgm:pt>
    <dgm:pt modelId="{C3FC28FB-4D6D-4FEB-9EE3-5EF1B010B1C8}" type="pres">
      <dgm:prSet presAssocID="{CAFFF474-A380-4E7C-898A-4F96F187D0A6}" presName="parentText" presStyleLbl="node1" presStyleIdx="1" presStyleCnt="3">
        <dgm:presLayoutVars>
          <dgm:chMax val="1"/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ro-RO"/>
        </a:p>
      </dgm:t>
    </dgm:pt>
    <dgm:pt modelId="{A64F9CDA-B793-4894-9C49-003238C792D3}" type="pres">
      <dgm:prSet presAssocID="{CAFFF474-A380-4E7C-898A-4F96F187D0A6}" presName="descendantText" presStyleLbl="align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9397CAA7-8EB3-45B8-903E-FBCEE2414F18}" type="pres">
      <dgm:prSet presAssocID="{D89BCA5A-00CD-4DF8-BDEA-9233AC8AD5FC}" presName="sp" presStyleCnt="0"/>
      <dgm:spPr/>
    </dgm:pt>
    <dgm:pt modelId="{C938EBDC-49EA-4027-B105-0689EAC50040}" type="pres">
      <dgm:prSet presAssocID="{CC437F1A-9387-4631-8F1C-2288CEBD0843}" presName="linNode" presStyleCnt="0"/>
      <dgm:spPr/>
    </dgm:pt>
    <dgm:pt modelId="{F3688796-CD86-465D-9013-9466567CCC1B}" type="pres">
      <dgm:prSet presAssocID="{CC437F1A-9387-4631-8F1C-2288CEBD0843}" presName="parentText" presStyleLbl="node1" presStyleIdx="2" presStyleCnt="3">
        <dgm:presLayoutVars>
          <dgm:chMax val="1"/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ro-RO"/>
        </a:p>
      </dgm:t>
    </dgm:pt>
    <dgm:pt modelId="{1FA4AEE1-43C4-4D2D-BFB9-12373B92A766}" type="pres">
      <dgm:prSet presAssocID="{CC437F1A-9387-4631-8F1C-2288CEBD0843}" presName="descendantText" presStyleLbl="align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</dgm:ptLst>
  <dgm:cxnLst>
    <dgm:cxn modelId="{891F92ED-DD25-415C-9B9F-BEADB6895539}" srcId="{CAFFF474-A380-4E7C-898A-4F96F187D0A6}" destId="{AFDB08AE-FE87-4854-BE95-BB3163CA9AB2}" srcOrd="0" destOrd="0" parTransId="{C410F99B-A6ED-47C9-B0B2-616034A257B1}" sibTransId="{5928F4C8-B920-4ABD-8EB1-E1BEAAE59D82}"/>
    <dgm:cxn modelId="{1A993A41-0243-42DF-ACB8-D5C7C11CB4DF}" type="presOf" srcId="{CC437F1A-9387-4631-8F1C-2288CEBD0843}" destId="{F3688796-CD86-465D-9013-9466567CCC1B}" srcOrd="0" destOrd="0" presId="urn:microsoft.com/office/officeart/2005/8/layout/vList5"/>
    <dgm:cxn modelId="{D9C50F2D-3986-412D-AB34-2968D25E21FD}" type="presOf" srcId="{2A978D93-05EA-4B23-83F2-9EDE228B0A5C}" destId="{B11B9F42-4FB6-4CFF-9A84-C790511CE073}" srcOrd="0" destOrd="0" presId="urn:microsoft.com/office/officeart/2005/8/layout/vList5"/>
    <dgm:cxn modelId="{5C57D38B-A473-45E9-9E09-311BED8D4135}" srcId="{33BCC94C-9E4E-4642-A646-52267D339A60}" destId="{948FB547-2A82-428D-93CE-F663797DFE21}" srcOrd="0" destOrd="0" parTransId="{E96FF4B4-8369-4D87-A0EC-2BB4B51F61B3}" sibTransId="{3089C7D1-A846-4BB6-8244-A397823E5F6B}"/>
    <dgm:cxn modelId="{D8344788-9110-439B-AA73-9D5488925F17}" type="presOf" srcId="{056320F3-0A20-4780-9978-614B8FC340B1}" destId="{1FA4AEE1-43C4-4D2D-BFB9-12373B92A766}" srcOrd="0" destOrd="0" presId="urn:microsoft.com/office/officeart/2005/8/layout/vList5"/>
    <dgm:cxn modelId="{952ED21F-7DBE-487E-858A-ECE47C00F906}" srcId="{948FB547-2A82-428D-93CE-F663797DFE21}" destId="{2A978D93-05EA-4B23-83F2-9EDE228B0A5C}" srcOrd="0" destOrd="0" parTransId="{C2FF1CCF-8C0A-430F-A3BA-5969362C2728}" sibTransId="{AF834393-6519-48C8-AFE9-34B5D1ED3DF7}"/>
    <dgm:cxn modelId="{BB48A597-4868-4135-8CE0-346DE19E2D24}" type="presOf" srcId="{33BCC94C-9E4E-4642-A646-52267D339A60}" destId="{5593AFEC-6E3E-40A7-8964-F8B3F2A02AB7}" srcOrd="0" destOrd="0" presId="urn:microsoft.com/office/officeart/2005/8/layout/vList5"/>
    <dgm:cxn modelId="{0321988F-8DB8-438F-B86C-F9EE940A8C70}" srcId="{33BCC94C-9E4E-4642-A646-52267D339A60}" destId="{CAFFF474-A380-4E7C-898A-4F96F187D0A6}" srcOrd="1" destOrd="0" parTransId="{C3BF685C-8319-4029-AB55-5DC936709D14}" sibTransId="{D89BCA5A-00CD-4DF8-BDEA-9233AC8AD5FC}"/>
    <dgm:cxn modelId="{2E98614A-BCDC-4317-B894-4EB038A5D340}" srcId="{33BCC94C-9E4E-4642-A646-52267D339A60}" destId="{CC437F1A-9387-4631-8F1C-2288CEBD0843}" srcOrd="2" destOrd="0" parTransId="{1FA6E2F9-F5E5-43EB-8B64-CC962A34F385}" sibTransId="{6608130D-04E3-4258-AF2D-E0E48B42CC3F}"/>
    <dgm:cxn modelId="{63B1B70C-F114-4388-9F4B-9B39BB09C7D9}" srcId="{CC437F1A-9387-4631-8F1C-2288CEBD0843}" destId="{056320F3-0A20-4780-9978-614B8FC340B1}" srcOrd="0" destOrd="0" parTransId="{56E0F172-2CD4-4C72-9619-FCD5FECB55FC}" sibTransId="{78870D57-9641-4BE0-BF72-3AFBB8730EEF}"/>
    <dgm:cxn modelId="{999BE3EB-77F6-46FB-AE88-538CFC43108C}" type="presOf" srcId="{948FB547-2A82-428D-93CE-F663797DFE21}" destId="{86497CAA-533F-45FD-8B10-CDB943AA2E01}" srcOrd="0" destOrd="0" presId="urn:microsoft.com/office/officeart/2005/8/layout/vList5"/>
    <dgm:cxn modelId="{E410CE3C-FB31-4EFB-B0BE-F10E0792089C}" type="presOf" srcId="{AFDB08AE-FE87-4854-BE95-BB3163CA9AB2}" destId="{A64F9CDA-B793-4894-9C49-003238C792D3}" srcOrd="0" destOrd="0" presId="urn:microsoft.com/office/officeart/2005/8/layout/vList5"/>
    <dgm:cxn modelId="{04DC3096-5D02-4BBC-8DC4-5E56338C626D}" type="presOf" srcId="{CAFFF474-A380-4E7C-898A-4F96F187D0A6}" destId="{C3FC28FB-4D6D-4FEB-9EE3-5EF1B010B1C8}" srcOrd="0" destOrd="0" presId="urn:microsoft.com/office/officeart/2005/8/layout/vList5"/>
    <dgm:cxn modelId="{43E09973-83A5-488F-981D-C5C859FDFE07}" type="presParOf" srcId="{5593AFEC-6E3E-40A7-8964-F8B3F2A02AB7}" destId="{7A05F880-392D-42C0-A0E9-3370D12578C3}" srcOrd="0" destOrd="0" presId="urn:microsoft.com/office/officeart/2005/8/layout/vList5"/>
    <dgm:cxn modelId="{D72B4F75-9540-4FAE-8269-CBEC5A85940C}" type="presParOf" srcId="{7A05F880-392D-42C0-A0E9-3370D12578C3}" destId="{86497CAA-533F-45FD-8B10-CDB943AA2E01}" srcOrd="0" destOrd="0" presId="urn:microsoft.com/office/officeart/2005/8/layout/vList5"/>
    <dgm:cxn modelId="{FA266205-D376-42EE-B853-BCA35DB238E3}" type="presParOf" srcId="{7A05F880-392D-42C0-A0E9-3370D12578C3}" destId="{B11B9F42-4FB6-4CFF-9A84-C790511CE073}" srcOrd="1" destOrd="0" presId="urn:microsoft.com/office/officeart/2005/8/layout/vList5"/>
    <dgm:cxn modelId="{9D5440C8-09DC-4415-9E04-A69FA742A7AD}" type="presParOf" srcId="{5593AFEC-6E3E-40A7-8964-F8B3F2A02AB7}" destId="{C5DFE129-8886-43B8-BFE0-D85802025901}" srcOrd="1" destOrd="0" presId="urn:microsoft.com/office/officeart/2005/8/layout/vList5"/>
    <dgm:cxn modelId="{94E8E8B2-4417-4801-96E0-A58CFCFD7399}" type="presParOf" srcId="{5593AFEC-6E3E-40A7-8964-F8B3F2A02AB7}" destId="{979520CE-B460-4264-8AD7-ECEB56413925}" srcOrd="2" destOrd="0" presId="urn:microsoft.com/office/officeart/2005/8/layout/vList5"/>
    <dgm:cxn modelId="{E04175EF-9195-4E3D-BA1A-73B19F377625}" type="presParOf" srcId="{979520CE-B460-4264-8AD7-ECEB56413925}" destId="{C3FC28FB-4D6D-4FEB-9EE3-5EF1B010B1C8}" srcOrd="0" destOrd="0" presId="urn:microsoft.com/office/officeart/2005/8/layout/vList5"/>
    <dgm:cxn modelId="{B7885719-9855-442B-9C17-6CB82BA5EE21}" type="presParOf" srcId="{979520CE-B460-4264-8AD7-ECEB56413925}" destId="{A64F9CDA-B793-4894-9C49-003238C792D3}" srcOrd="1" destOrd="0" presId="urn:microsoft.com/office/officeart/2005/8/layout/vList5"/>
    <dgm:cxn modelId="{8D4ED8CF-C96A-4ACE-BD45-E02BBFF0557D}" type="presParOf" srcId="{5593AFEC-6E3E-40A7-8964-F8B3F2A02AB7}" destId="{9397CAA7-8EB3-45B8-903E-FBCEE2414F18}" srcOrd="3" destOrd="0" presId="urn:microsoft.com/office/officeart/2005/8/layout/vList5"/>
    <dgm:cxn modelId="{D29CA347-5638-4D4C-9473-D78AE0A7C8B4}" type="presParOf" srcId="{5593AFEC-6E3E-40A7-8964-F8B3F2A02AB7}" destId="{C938EBDC-49EA-4027-B105-0689EAC50040}" srcOrd="4" destOrd="0" presId="urn:microsoft.com/office/officeart/2005/8/layout/vList5"/>
    <dgm:cxn modelId="{C4F2BC93-DE71-4B04-ACB6-8C0D74009067}" type="presParOf" srcId="{C938EBDC-49EA-4027-B105-0689EAC50040}" destId="{F3688796-CD86-465D-9013-9466567CCC1B}" srcOrd="0" destOrd="0" presId="urn:microsoft.com/office/officeart/2005/8/layout/vList5"/>
    <dgm:cxn modelId="{EB42F0CD-E042-4867-A3F7-5738E6B4C940}" type="presParOf" srcId="{C938EBDC-49EA-4027-B105-0689EAC50040}" destId="{1FA4AEE1-43C4-4D2D-BFB9-12373B92A7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A8E8F3-1F02-4BCB-8394-4870B5513C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F131E4B9-72B9-4A3A-8CF7-52B8D9D7E51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  <a:ln w="12700"/>
      </dgm:spPr>
      <dgm:t>
        <a:bodyPr/>
        <a:lstStyle/>
        <a:p>
          <a:pPr rtl="0"/>
          <a:r>
            <a:rPr lang="ro-RO" sz="2000" dirty="0">
              <a:latin typeface="Oswald Regular" panose="02000503000000000000" pitchFamily="2" charset="0"/>
            </a:rPr>
            <a:t>Identifică discrepanțe între datele colectate în sistemul RAN, precum și între datele din RAN și alte sisteme (</a:t>
          </a:r>
          <a:r>
            <a:rPr lang="ro-RO" sz="2000" dirty="0" err="1">
              <a:latin typeface="Oswald Regular" panose="02000503000000000000" pitchFamily="2" charset="0"/>
            </a:rPr>
            <a:t>eTerra</a:t>
          </a:r>
          <a:r>
            <a:rPr lang="ro-RO" sz="2000" dirty="0">
              <a:latin typeface="Oswald Regular" panose="02000503000000000000" pitchFamily="2" charset="0"/>
            </a:rPr>
            <a:t>, APIA, DDAPT etc) în baza algoritmilor de corelare. Utilizatorul poate ajusta parametri de calcul a indicatorilor.</a:t>
          </a:r>
        </a:p>
      </dgm:t>
    </dgm:pt>
    <dgm:pt modelId="{680FDEBB-13FB-4463-AD8B-2F3852D15F21}" type="parTrans" cxnId="{C220B602-2105-4DB1-8B11-9B36BADFDAE5}">
      <dgm:prSet/>
      <dgm:spPr/>
      <dgm:t>
        <a:bodyPr/>
        <a:lstStyle/>
        <a:p>
          <a:endParaRPr lang="ro-RO" sz="1600"/>
        </a:p>
      </dgm:t>
    </dgm:pt>
    <dgm:pt modelId="{100064EA-D485-4330-A807-F291E3EBC0AA}" type="sibTrans" cxnId="{C220B602-2105-4DB1-8B11-9B36BADFDAE5}">
      <dgm:prSet/>
      <dgm:spPr/>
      <dgm:t>
        <a:bodyPr/>
        <a:lstStyle/>
        <a:p>
          <a:endParaRPr lang="ro-RO" sz="1600"/>
        </a:p>
      </dgm:t>
    </dgm:pt>
    <dgm:pt modelId="{46A94433-3C60-418A-8ABE-C8246DF1EBF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  <a:ln w="12700"/>
      </dgm:spPr>
      <dgm:t>
        <a:bodyPr/>
        <a:lstStyle/>
        <a:p>
          <a:pPr rtl="0"/>
          <a:r>
            <a:rPr lang="ro-RO" sz="2000" dirty="0">
              <a:latin typeface="Oswald Regular" panose="02000503000000000000" pitchFamily="2" charset="0"/>
            </a:rPr>
            <a:t>Procesul se declanșează automat la primirea de noi date, dar poate fi declanșat și manual.</a:t>
          </a:r>
        </a:p>
      </dgm:t>
    </dgm:pt>
    <dgm:pt modelId="{C550FFB1-0BF9-49AA-AC49-12C61C7F9C95}" type="parTrans" cxnId="{38C23276-169D-41BD-B8C7-8D7FE23D3B5D}">
      <dgm:prSet/>
      <dgm:spPr/>
      <dgm:t>
        <a:bodyPr/>
        <a:lstStyle/>
        <a:p>
          <a:endParaRPr lang="ro-RO" sz="1600"/>
        </a:p>
      </dgm:t>
    </dgm:pt>
    <dgm:pt modelId="{8BE0BD27-AB99-4260-AB85-2E44A6705F17}" type="sibTrans" cxnId="{38C23276-169D-41BD-B8C7-8D7FE23D3B5D}">
      <dgm:prSet/>
      <dgm:spPr/>
      <dgm:t>
        <a:bodyPr/>
        <a:lstStyle/>
        <a:p>
          <a:endParaRPr lang="ro-RO" sz="1600"/>
        </a:p>
      </dgm:t>
    </dgm:pt>
    <dgm:pt modelId="{4E3C3E9F-30B1-4918-B520-B220915F1C6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  <a:ln w="12700"/>
      </dgm:spPr>
      <dgm:t>
        <a:bodyPr/>
        <a:lstStyle/>
        <a:p>
          <a:pPr rtl="0"/>
          <a:r>
            <a:rPr lang="ro-RO" sz="2000" dirty="0">
              <a:latin typeface="Oswald Regular" panose="02000503000000000000" pitchFamily="2" charset="0"/>
            </a:rPr>
            <a:t>Corelarea poate fi executată la nivel de declarație a fiecărei gospodării sau la nivel de UAT.</a:t>
          </a:r>
        </a:p>
      </dgm:t>
    </dgm:pt>
    <dgm:pt modelId="{3C81AE3E-F472-4BA2-93D7-406922A6FE98}" type="parTrans" cxnId="{117968DA-8378-4B02-9DB4-9092E514B605}">
      <dgm:prSet/>
      <dgm:spPr/>
      <dgm:t>
        <a:bodyPr/>
        <a:lstStyle/>
        <a:p>
          <a:endParaRPr lang="ro-RO" sz="1600"/>
        </a:p>
      </dgm:t>
    </dgm:pt>
    <dgm:pt modelId="{7C6D8D82-E543-4C63-88AB-CCF05861D5C7}" type="sibTrans" cxnId="{117968DA-8378-4B02-9DB4-9092E514B605}">
      <dgm:prSet/>
      <dgm:spPr/>
      <dgm:t>
        <a:bodyPr/>
        <a:lstStyle/>
        <a:p>
          <a:endParaRPr lang="ro-RO" sz="1600"/>
        </a:p>
      </dgm:t>
    </dgm:pt>
    <dgm:pt modelId="{4F1B63A1-DFB6-48A4-868B-210182924318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  <a:ln w="12700"/>
      </dgm:spPr>
      <dgm:t>
        <a:bodyPr/>
        <a:lstStyle/>
        <a:p>
          <a:pPr rtl="0"/>
          <a:r>
            <a:rPr lang="ro-RO" sz="2000" dirty="0">
              <a:latin typeface="Oswald Regular" panose="02000503000000000000" pitchFamily="2" charset="0"/>
            </a:rPr>
            <a:t>Rezultatele corelării sunt prezentate detaliat, cu evidențierea indicatorilor calculați și a discrepanțelor, atât în format tabelar cât și grafic (pe hartă). O parte din rezultate sunt afișate în zona publică a RAN.</a:t>
          </a:r>
        </a:p>
      </dgm:t>
    </dgm:pt>
    <dgm:pt modelId="{480045B6-BD33-4BAB-9C22-D676192DC603}" type="parTrans" cxnId="{A217C480-7168-4BE7-A659-D21F846840D1}">
      <dgm:prSet/>
      <dgm:spPr/>
      <dgm:t>
        <a:bodyPr/>
        <a:lstStyle/>
        <a:p>
          <a:endParaRPr lang="ro-RO" sz="1600"/>
        </a:p>
      </dgm:t>
    </dgm:pt>
    <dgm:pt modelId="{781CCC98-01F9-44D8-A70D-1A5DF66BAFC1}" type="sibTrans" cxnId="{A217C480-7168-4BE7-A659-D21F846840D1}">
      <dgm:prSet/>
      <dgm:spPr/>
      <dgm:t>
        <a:bodyPr/>
        <a:lstStyle/>
        <a:p>
          <a:endParaRPr lang="ro-RO" sz="1600"/>
        </a:p>
      </dgm:t>
    </dgm:pt>
    <dgm:pt modelId="{800A512F-A731-4D5B-AE1D-FE3C3C38268D}" type="pres">
      <dgm:prSet presAssocID="{F4A8E8F3-1F02-4BCB-8394-4870B5513C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0A0AD0DF-A271-4EAD-8959-5CAC517956A8}" type="pres">
      <dgm:prSet presAssocID="{F131E4B9-72B9-4A3A-8CF7-52B8D9D7E512}" presName="parentText" presStyleLbl="node1" presStyleIdx="0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D3B98A52-E65C-4FAB-963F-19D9A15737F6}" type="pres">
      <dgm:prSet presAssocID="{100064EA-D485-4330-A807-F291E3EBC0AA}" presName="spacer" presStyleCnt="0"/>
      <dgm:spPr/>
    </dgm:pt>
    <dgm:pt modelId="{95FA92C2-395D-4F27-BA1D-3B469BD148CE}" type="pres">
      <dgm:prSet presAssocID="{46A94433-3C60-418A-8ABE-C8246DF1EBF4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91A07FA4-4B6D-47E8-9736-0AF604641BD8}" type="pres">
      <dgm:prSet presAssocID="{8BE0BD27-AB99-4260-AB85-2E44A6705F17}" presName="spacer" presStyleCnt="0"/>
      <dgm:spPr/>
    </dgm:pt>
    <dgm:pt modelId="{B79D30BF-05B8-4184-BC68-2898963D6CFF}" type="pres">
      <dgm:prSet presAssocID="{4E3C3E9F-30B1-4918-B520-B220915F1C63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0FC1BF5F-91A5-4E63-9958-151272AEF9B9}" type="pres">
      <dgm:prSet presAssocID="{7C6D8D82-E543-4C63-88AB-CCF05861D5C7}" presName="spacer" presStyleCnt="0"/>
      <dgm:spPr/>
    </dgm:pt>
    <dgm:pt modelId="{5CF9DE9F-65DB-49E0-AE63-488979B6F03F}" type="pres">
      <dgm:prSet presAssocID="{4F1B63A1-DFB6-48A4-868B-210182924318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</dgm:ptLst>
  <dgm:cxnLst>
    <dgm:cxn modelId="{C220B602-2105-4DB1-8B11-9B36BADFDAE5}" srcId="{F4A8E8F3-1F02-4BCB-8394-4870B5513C6B}" destId="{F131E4B9-72B9-4A3A-8CF7-52B8D9D7E512}" srcOrd="0" destOrd="0" parTransId="{680FDEBB-13FB-4463-AD8B-2F3852D15F21}" sibTransId="{100064EA-D485-4330-A807-F291E3EBC0AA}"/>
    <dgm:cxn modelId="{19888480-909A-4AA9-BF59-33D8EB155CC8}" type="presOf" srcId="{F131E4B9-72B9-4A3A-8CF7-52B8D9D7E512}" destId="{0A0AD0DF-A271-4EAD-8959-5CAC517956A8}" srcOrd="0" destOrd="0" presId="urn:microsoft.com/office/officeart/2005/8/layout/vList2"/>
    <dgm:cxn modelId="{E1F28F57-6BC8-49F9-AC43-DADED6BA7716}" type="presOf" srcId="{46A94433-3C60-418A-8ABE-C8246DF1EBF4}" destId="{95FA92C2-395D-4F27-BA1D-3B469BD148CE}" srcOrd="0" destOrd="0" presId="urn:microsoft.com/office/officeart/2005/8/layout/vList2"/>
    <dgm:cxn modelId="{A217C480-7168-4BE7-A659-D21F846840D1}" srcId="{F4A8E8F3-1F02-4BCB-8394-4870B5513C6B}" destId="{4F1B63A1-DFB6-48A4-868B-210182924318}" srcOrd="3" destOrd="0" parTransId="{480045B6-BD33-4BAB-9C22-D676192DC603}" sibTransId="{781CCC98-01F9-44D8-A70D-1A5DF66BAFC1}"/>
    <dgm:cxn modelId="{38C23276-169D-41BD-B8C7-8D7FE23D3B5D}" srcId="{F4A8E8F3-1F02-4BCB-8394-4870B5513C6B}" destId="{46A94433-3C60-418A-8ABE-C8246DF1EBF4}" srcOrd="1" destOrd="0" parTransId="{C550FFB1-0BF9-49AA-AC49-12C61C7F9C95}" sibTransId="{8BE0BD27-AB99-4260-AB85-2E44A6705F17}"/>
    <dgm:cxn modelId="{80A0151D-9F3C-4B97-A644-11A559DA000E}" type="presOf" srcId="{4E3C3E9F-30B1-4918-B520-B220915F1C63}" destId="{B79D30BF-05B8-4184-BC68-2898963D6CFF}" srcOrd="0" destOrd="0" presId="urn:microsoft.com/office/officeart/2005/8/layout/vList2"/>
    <dgm:cxn modelId="{117968DA-8378-4B02-9DB4-9092E514B605}" srcId="{F4A8E8F3-1F02-4BCB-8394-4870B5513C6B}" destId="{4E3C3E9F-30B1-4918-B520-B220915F1C63}" srcOrd="2" destOrd="0" parTransId="{3C81AE3E-F472-4BA2-93D7-406922A6FE98}" sibTransId="{7C6D8D82-E543-4C63-88AB-CCF05861D5C7}"/>
    <dgm:cxn modelId="{9DCC6D7F-ACCB-486B-AFB9-C27A9A4E8F80}" type="presOf" srcId="{4F1B63A1-DFB6-48A4-868B-210182924318}" destId="{5CF9DE9F-65DB-49E0-AE63-488979B6F03F}" srcOrd="0" destOrd="0" presId="urn:microsoft.com/office/officeart/2005/8/layout/vList2"/>
    <dgm:cxn modelId="{69429781-AB10-4BCC-80BA-2113CE0D1EAE}" type="presOf" srcId="{F4A8E8F3-1F02-4BCB-8394-4870B5513C6B}" destId="{800A512F-A731-4D5B-AE1D-FE3C3C38268D}" srcOrd="0" destOrd="0" presId="urn:microsoft.com/office/officeart/2005/8/layout/vList2"/>
    <dgm:cxn modelId="{74805373-B155-4F9E-B05C-B15370D6305E}" type="presParOf" srcId="{800A512F-A731-4D5B-AE1D-FE3C3C38268D}" destId="{0A0AD0DF-A271-4EAD-8959-5CAC517956A8}" srcOrd="0" destOrd="0" presId="urn:microsoft.com/office/officeart/2005/8/layout/vList2"/>
    <dgm:cxn modelId="{755C623C-47F1-40E0-AFD5-CACC8854C518}" type="presParOf" srcId="{800A512F-A731-4D5B-AE1D-FE3C3C38268D}" destId="{D3B98A52-E65C-4FAB-963F-19D9A15737F6}" srcOrd="1" destOrd="0" presId="urn:microsoft.com/office/officeart/2005/8/layout/vList2"/>
    <dgm:cxn modelId="{249072EC-7D8E-4A8F-A073-13CD10932B48}" type="presParOf" srcId="{800A512F-A731-4D5B-AE1D-FE3C3C38268D}" destId="{95FA92C2-395D-4F27-BA1D-3B469BD148CE}" srcOrd="2" destOrd="0" presId="urn:microsoft.com/office/officeart/2005/8/layout/vList2"/>
    <dgm:cxn modelId="{3D932FE4-F5B4-473D-94DB-C0E3EF6D0FF8}" type="presParOf" srcId="{800A512F-A731-4D5B-AE1D-FE3C3C38268D}" destId="{91A07FA4-4B6D-47E8-9736-0AF604641BD8}" srcOrd="3" destOrd="0" presId="urn:microsoft.com/office/officeart/2005/8/layout/vList2"/>
    <dgm:cxn modelId="{62795539-E8FD-4AF5-B6CD-DBE95D446275}" type="presParOf" srcId="{800A512F-A731-4D5B-AE1D-FE3C3C38268D}" destId="{B79D30BF-05B8-4184-BC68-2898963D6CFF}" srcOrd="4" destOrd="0" presId="urn:microsoft.com/office/officeart/2005/8/layout/vList2"/>
    <dgm:cxn modelId="{D48BD620-7E99-43E8-9919-C94F96F7599E}" type="presParOf" srcId="{800A512F-A731-4D5B-AE1D-FE3C3C38268D}" destId="{0FC1BF5F-91A5-4E63-9958-151272AEF9B9}" srcOrd="5" destOrd="0" presId="urn:microsoft.com/office/officeart/2005/8/layout/vList2"/>
    <dgm:cxn modelId="{02277ED6-391A-4E73-8219-90278ED56247}" type="presParOf" srcId="{800A512F-A731-4D5B-AE1D-FE3C3C38268D}" destId="{5CF9DE9F-65DB-49E0-AE63-488979B6F03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A8E8F3-1F02-4BCB-8394-4870B5513C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F131E4B9-72B9-4A3A-8CF7-52B8D9D7E51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  <a:ln w="12700"/>
      </dgm:spPr>
      <dgm:t>
        <a:bodyPr/>
        <a:lstStyle/>
        <a:p>
          <a:pPr rtl="0"/>
          <a:r>
            <a:rPr lang="ro-RO" sz="1600" dirty="0">
              <a:latin typeface="Oswald Regular" panose="02000503000000000000" pitchFamily="2" charset="0"/>
            </a:rPr>
            <a:t>Asigură integrarea componentelor interne ale RAN precum și interfețele cu sistemele externe RAN.</a:t>
          </a:r>
        </a:p>
      </dgm:t>
    </dgm:pt>
    <dgm:pt modelId="{680FDEBB-13FB-4463-AD8B-2F3852D15F21}" type="parTrans" cxnId="{C220B602-2105-4DB1-8B11-9B36BADFDAE5}">
      <dgm:prSet/>
      <dgm:spPr/>
      <dgm:t>
        <a:bodyPr/>
        <a:lstStyle/>
        <a:p>
          <a:endParaRPr lang="ro-RO" sz="1200"/>
        </a:p>
      </dgm:t>
    </dgm:pt>
    <dgm:pt modelId="{100064EA-D485-4330-A807-F291E3EBC0AA}" type="sibTrans" cxnId="{C220B602-2105-4DB1-8B11-9B36BADFDAE5}">
      <dgm:prSet/>
      <dgm:spPr/>
      <dgm:t>
        <a:bodyPr/>
        <a:lstStyle/>
        <a:p>
          <a:endParaRPr lang="ro-RO" sz="1200"/>
        </a:p>
      </dgm:t>
    </dgm:pt>
    <dgm:pt modelId="{46A94433-3C60-418A-8ABE-C8246DF1EBF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  <a:ln w="12700"/>
      </dgm:spPr>
      <dgm:t>
        <a:bodyPr/>
        <a:lstStyle/>
        <a:p>
          <a:pPr rtl="0"/>
          <a:r>
            <a:rPr lang="ro-RO" sz="1600" dirty="0">
              <a:latin typeface="Oswald Regular" panose="02000503000000000000" pitchFamily="2" charset="0"/>
            </a:rPr>
            <a:t>Interfețele cu instituții externe sunt bazate pe servicii WEB și asigură:</a:t>
          </a:r>
        </a:p>
        <a:p>
          <a:pPr rtl="0"/>
          <a:r>
            <a:rPr lang="ro-RO" sz="1600" dirty="0">
              <a:latin typeface="Oswald Regular" panose="02000503000000000000" pitchFamily="2" charset="0"/>
            </a:rPr>
            <a:t>- Primirea datelor primare din registrul agricol de la primării (UAT)</a:t>
          </a:r>
        </a:p>
        <a:p>
          <a:pPr rtl="0"/>
          <a:r>
            <a:rPr lang="ro-RO" sz="1600" dirty="0">
              <a:latin typeface="Oswald Regular" panose="02000503000000000000" pitchFamily="2" charset="0"/>
            </a:rPr>
            <a:t>- Primire de date pentru corelare de la APIA sau tip GIS și pentru afișare de la ANARZ</a:t>
          </a:r>
        </a:p>
        <a:p>
          <a:pPr rtl="0"/>
          <a:r>
            <a:rPr lang="ro-RO" sz="1600" dirty="0">
              <a:latin typeface="Oswald Regular" panose="02000503000000000000" pitchFamily="2" charset="0"/>
            </a:rPr>
            <a:t>- Expunerea datelor primare/agregate din registrul agricol către instituții (APIA, INS, ANAF etc)</a:t>
          </a:r>
        </a:p>
      </dgm:t>
    </dgm:pt>
    <dgm:pt modelId="{C550FFB1-0BF9-49AA-AC49-12C61C7F9C95}" type="parTrans" cxnId="{38C23276-169D-41BD-B8C7-8D7FE23D3B5D}">
      <dgm:prSet/>
      <dgm:spPr/>
      <dgm:t>
        <a:bodyPr/>
        <a:lstStyle/>
        <a:p>
          <a:endParaRPr lang="ro-RO" sz="1200"/>
        </a:p>
      </dgm:t>
    </dgm:pt>
    <dgm:pt modelId="{8BE0BD27-AB99-4260-AB85-2E44A6705F17}" type="sibTrans" cxnId="{38C23276-169D-41BD-B8C7-8D7FE23D3B5D}">
      <dgm:prSet/>
      <dgm:spPr/>
      <dgm:t>
        <a:bodyPr/>
        <a:lstStyle/>
        <a:p>
          <a:endParaRPr lang="ro-RO" sz="1200"/>
        </a:p>
      </dgm:t>
    </dgm:pt>
    <dgm:pt modelId="{4E3C3E9F-30B1-4918-B520-B220915F1C6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  <a:ln w="12700"/>
      </dgm:spPr>
      <dgm:t>
        <a:bodyPr/>
        <a:lstStyle/>
        <a:p>
          <a:pPr rtl="0"/>
          <a:r>
            <a:rPr lang="ro-RO" sz="1600" dirty="0">
              <a:latin typeface="Oswald Regular" panose="02000503000000000000" pitchFamily="2" charset="0"/>
            </a:rPr>
            <a:t>Interfețele cu sistemele interne ale ANCPI sunt bazate pe servicii web sau alte integrări:</a:t>
          </a:r>
        </a:p>
        <a:p>
          <a:pPr rtl="0"/>
          <a:r>
            <a:rPr lang="ro-RO" sz="1600" dirty="0">
              <a:latin typeface="Oswald Regular" panose="02000503000000000000" pitchFamily="2" charset="0"/>
            </a:rPr>
            <a:t>- </a:t>
          </a:r>
          <a:r>
            <a:rPr lang="ro-RO" sz="1600" dirty="0" err="1">
              <a:latin typeface="Oswald Regular" panose="02000503000000000000" pitchFamily="2" charset="0"/>
            </a:rPr>
            <a:t>eTerra</a:t>
          </a:r>
          <a:r>
            <a:rPr lang="ro-RO" sz="1600" dirty="0">
              <a:latin typeface="Oswald Regular" panose="02000503000000000000" pitchFamily="2" charset="0"/>
            </a:rPr>
            <a:t> (pentru obținere date alfanumerice dar și de tip GIS)</a:t>
          </a:r>
        </a:p>
        <a:p>
          <a:pPr rtl="0"/>
          <a:r>
            <a:rPr lang="ro-RO" sz="1600" dirty="0">
              <a:latin typeface="Oswald Regular" panose="02000503000000000000" pitchFamily="2" charset="0"/>
            </a:rPr>
            <a:t>- DDAPT (pentru corelare și pentru afișare în portal)</a:t>
          </a:r>
        </a:p>
        <a:p>
          <a:pPr rtl="0"/>
          <a:r>
            <a:rPr lang="ro-RO" sz="1600" dirty="0">
              <a:latin typeface="Oswald Regular" panose="02000503000000000000" pitchFamily="2" charset="0"/>
            </a:rPr>
            <a:t>- RTI (pentru afișare în portal)</a:t>
          </a:r>
        </a:p>
        <a:p>
          <a:pPr rtl="0"/>
          <a:r>
            <a:rPr lang="ro-RO" sz="1600" dirty="0">
              <a:latin typeface="Oswald Regular" panose="02000503000000000000" pitchFamily="2" charset="0"/>
            </a:rPr>
            <a:t>- RENNS (pentru obținerea adresei și a coordonatelor GIS ale acesteia)</a:t>
          </a:r>
        </a:p>
        <a:p>
          <a:pPr rtl="0"/>
          <a:r>
            <a:rPr lang="ro-RO" sz="1600" dirty="0">
              <a:latin typeface="Oswald Regular" panose="02000503000000000000" pitchFamily="2" charset="0"/>
            </a:rPr>
            <a:t>- CMS</a:t>
          </a:r>
        </a:p>
      </dgm:t>
    </dgm:pt>
    <dgm:pt modelId="{3C81AE3E-F472-4BA2-93D7-406922A6FE98}" type="parTrans" cxnId="{117968DA-8378-4B02-9DB4-9092E514B605}">
      <dgm:prSet/>
      <dgm:spPr/>
      <dgm:t>
        <a:bodyPr/>
        <a:lstStyle/>
        <a:p>
          <a:endParaRPr lang="ro-RO" sz="1200"/>
        </a:p>
      </dgm:t>
    </dgm:pt>
    <dgm:pt modelId="{7C6D8D82-E543-4C63-88AB-CCF05861D5C7}" type="sibTrans" cxnId="{117968DA-8378-4B02-9DB4-9092E514B605}">
      <dgm:prSet/>
      <dgm:spPr/>
      <dgm:t>
        <a:bodyPr/>
        <a:lstStyle/>
        <a:p>
          <a:endParaRPr lang="ro-RO" sz="1200"/>
        </a:p>
      </dgm:t>
    </dgm:pt>
    <dgm:pt modelId="{800A512F-A731-4D5B-AE1D-FE3C3C38268D}" type="pres">
      <dgm:prSet presAssocID="{F4A8E8F3-1F02-4BCB-8394-4870B5513C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0A0AD0DF-A271-4EAD-8959-5CAC517956A8}" type="pres">
      <dgm:prSet presAssocID="{F131E4B9-72B9-4A3A-8CF7-52B8D9D7E512}" presName="parentText" presStyleLbl="node1" presStyleIdx="0" presStyleCnt="3" custScaleY="2755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D3B98A52-E65C-4FAB-963F-19D9A15737F6}" type="pres">
      <dgm:prSet presAssocID="{100064EA-D485-4330-A807-F291E3EBC0AA}" presName="spacer" presStyleCnt="0"/>
      <dgm:spPr/>
    </dgm:pt>
    <dgm:pt modelId="{95FA92C2-395D-4F27-BA1D-3B469BD148CE}" type="pres">
      <dgm:prSet presAssocID="{46A94433-3C60-418A-8ABE-C8246DF1EBF4}" presName="parentText" presStyleLbl="node1" presStyleIdx="1" presStyleCnt="3" custScaleY="6746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91A07FA4-4B6D-47E8-9736-0AF604641BD8}" type="pres">
      <dgm:prSet presAssocID="{8BE0BD27-AB99-4260-AB85-2E44A6705F17}" presName="spacer" presStyleCnt="0"/>
      <dgm:spPr/>
    </dgm:pt>
    <dgm:pt modelId="{B79D30BF-05B8-4184-BC68-2898963D6CFF}" type="pres">
      <dgm:prSet presAssocID="{4E3C3E9F-30B1-4918-B520-B220915F1C63}" presName="parentText" presStyleLbl="node1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</dgm:ptLst>
  <dgm:cxnLst>
    <dgm:cxn modelId="{C220B602-2105-4DB1-8B11-9B36BADFDAE5}" srcId="{F4A8E8F3-1F02-4BCB-8394-4870B5513C6B}" destId="{F131E4B9-72B9-4A3A-8CF7-52B8D9D7E512}" srcOrd="0" destOrd="0" parTransId="{680FDEBB-13FB-4463-AD8B-2F3852D15F21}" sibTransId="{100064EA-D485-4330-A807-F291E3EBC0AA}"/>
    <dgm:cxn modelId="{60143725-C979-4FCD-A22D-C8C68757D1EA}" type="presOf" srcId="{46A94433-3C60-418A-8ABE-C8246DF1EBF4}" destId="{95FA92C2-395D-4F27-BA1D-3B469BD148CE}" srcOrd="0" destOrd="0" presId="urn:microsoft.com/office/officeart/2005/8/layout/vList2"/>
    <dgm:cxn modelId="{117968DA-8378-4B02-9DB4-9092E514B605}" srcId="{F4A8E8F3-1F02-4BCB-8394-4870B5513C6B}" destId="{4E3C3E9F-30B1-4918-B520-B220915F1C63}" srcOrd="2" destOrd="0" parTransId="{3C81AE3E-F472-4BA2-93D7-406922A6FE98}" sibTransId="{7C6D8D82-E543-4C63-88AB-CCF05861D5C7}"/>
    <dgm:cxn modelId="{8CFFF2BA-A21A-4678-8E41-D35F990DADAB}" type="presOf" srcId="{F131E4B9-72B9-4A3A-8CF7-52B8D9D7E512}" destId="{0A0AD0DF-A271-4EAD-8959-5CAC517956A8}" srcOrd="0" destOrd="0" presId="urn:microsoft.com/office/officeart/2005/8/layout/vList2"/>
    <dgm:cxn modelId="{B8ACF24E-41CC-429A-B7BE-D26EEE86F4CB}" type="presOf" srcId="{F4A8E8F3-1F02-4BCB-8394-4870B5513C6B}" destId="{800A512F-A731-4D5B-AE1D-FE3C3C38268D}" srcOrd="0" destOrd="0" presId="urn:microsoft.com/office/officeart/2005/8/layout/vList2"/>
    <dgm:cxn modelId="{38C23276-169D-41BD-B8C7-8D7FE23D3B5D}" srcId="{F4A8E8F3-1F02-4BCB-8394-4870B5513C6B}" destId="{46A94433-3C60-418A-8ABE-C8246DF1EBF4}" srcOrd="1" destOrd="0" parTransId="{C550FFB1-0BF9-49AA-AC49-12C61C7F9C95}" sibTransId="{8BE0BD27-AB99-4260-AB85-2E44A6705F17}"/>
    <dgm:cxn modelId="{69743A66-E9BC-4E81-8FED-6B3F981520C0}" type="presOf" srcId="{4E3C3E9F-30B1-4918-B520-B220915F1C63}" destId="{B79D30BF-05B8-4184-BC68-2898963D6CFF}" srcOrd="0" destOrd="0" presId="urn:microsoft.com/office/officeart/2005/8/layout/vList2"/>
    <dgm:cxn modelId="{1C0A7387-DA94-4A4A-982C-3AAB49199492}" type="presParOf" srcId="{800A512F-A731-4D5B-AE1D-FE3C3C38268D}" destId="{0A0AD0DF-A271-4EAD-8959-5CAC517956A8}" srcOrd="0" destOrd="0" presId="urn:microsoft.com/office/officeart/2005/8/layout/vList2"/>
    <dgm:cxn modelId="{18C84D1B-0C0D-4C22-A8FC-B35F2011E0EC}" type="presParOf" srcId="{800A512F-A731-4D5B-AE1D-FE3C3C38268D}" destId="{D3B98A52-E65C-4FAB-963F-19D9A15737F6}" srcOrd="1" destOrd="0" presId="urn:microsoft.com/office/officeart/2005/8/layout/vList2"/>
    <dgm:cxn modelId="{4629549C-F503-4724-8FEA-D3318555FADC}" type="presParOf" srcId="{800A512F-A731-4D5B-AE1D-FE3C3C38268D}" destId="{95FA92C2-395D-4F27-BA1D-3B469BD148CE}" srcOrd="2" destOrd="0" presId="urn:microsoft.com/office/officeart/2005/8/layout/vList2"/>
    <dgm:cxn modelId="{30C15209-279F-48B2-B20B-1D40BF9AD760}" type="presParOf" srcId="{800A512F-A731-4D5B-AE1D-FE3C3C38268D}" destId="{91A07FA4-4B6D-47E8-9736-0AF604641BD8}" srcOrd="3" destOrd="0" presId="urn:microsoft.com/office/officeart/2005/8/layout/vList2"/>
    <dgm:cxn modelId="{66EE8BFE-CD01-471C-A7FB-53D32E8F28D8}" type="presParOf" srcId="{800A512F-A731-4D5B-AE1D-FE3C3C38268D}" destId="{B79D30BF-05B8-4184-BC68-2898963D6C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A8E8F3-1F02-4BCB-8394-4870B5513C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F131E4B9-72B9-4A3A-8CF7-52B8D9D7E512}">
      <dgm:prSet/>
      <dgm:spPr>
        <a:solidFill>
          <a:schemeClr val="bg1">
            <a:alpha val="80000"/>
          </a:schemeClr>
        </a:solidFill>
        <a:ln w="12700">
          <a:solidFill>
            <a:schemeClr val="accent3"/>
          </a:solidFill>
        </a:ln>
      </dgm:spPr>
      <dgm:t>
        <a:bodyPr/>
        <a:lstStyle/>
        <a:p>
          <a:pPr rtl="0"/>
          <a:r>
            <a:rPr lang="ro-RO" dirty="0">
              <a:solidFill>
                <a:schemeClr val="tx1"/>
              </a:solidFill>
              <a:latin typeface="Oswald Regular" panose="02000503000000000000" pitchFamily="2" charset="0"/>
            </a:rPr>
            <a:t>Asigură stocarea documentelor vehiculate în sistemul RAN (rapoartele centralizatoare publicate, cererile de corecție ale gospodarilor și documentele atașate lor). Gestionează versiunile acestora</a:t>
          </a:r>
        </a:p>
      </dgm:t>
    </dgm:pt>
    <dgm:pt modelId="{680FDEBB-13FB-4463-AD8B-2F3852D15F21}" type="parTrans" cxnId="{C220B602-2105-4DB1-8B11-9B36BADFDAE5}">
      <dgm:prSet/>
      <dgm:spPr/>
      <dgm:t>
        <a:bodyPr/>
        <a:lstStyle/>
        <a:p>
          <a:endParaRPr lang="ro-RO"/>
        </a:p>
      </dgm:t>
    </dgm:pt>
    <dgm:pt modelId="{100064EA-D485-4330-A807-F291E3EBC0AA}" type="sibTrans" cxnId="{C220B602-2105-4DB1-8B11-9B36BADFDAE5}">
      <dgm:prSet/>
      <dgm:spPr/>
      <dgm:t>
        <a:bodyPr/>
        <a:lstStyle/>
        <a:p>
          <a:endParaRPr lang="ro-RO"/>
        </a:p>
      </dgm:t>
    </dgm:pt>
    <dgm:pt modelId="{46A94433-3C60-418A-8ABE-C8246DF1EBF4}">
      <dgm:prSet/>
      <dgm:spPr>
        <a:solidFill>
          <a:schemeClr val="bg1">
            <a:alpha val="80000"/>
          </a:schemeClr>
        </a:solidFill>
        <a:ln w="12700">
          <a:solidFill>
            <a:schemeClr val="accent3"/>
          </a:solidFill>
        </a:ln>
      </dgm:spPr>
      <dgm:t>
        <a:bodyPr/>
        <a:lstStyle/>
        <a:p>
          <a:pPr rtl="0"/>
          <a:r>
            <a:rPr lang="ro-RO" dirty="0">
              <a:solidFill>
                <a:schemeClr val="tx1"/>
              </a:solidFill>
              <a:latin typeface="Oswald Regular" panose="02000503000000000000" pitchFamily="2" charset="0"/>
            </a:rPr>
            <a:t>Este integrată în mod programatic cu portalul RAN – documentele din ELO sunt accesate de utilizatori din portal în funcție de drepturi</a:t>
          </a:r>
        </a:p>
      </dgm:t>
    </dgm:pt>
    <dgm:pt modelId="{C550FFB1-0BF9-49AA-AC49-12C61C7F9C95}" type="parTrans" cxnId="{38C23276-169D-41BD-B8C7-8D7FE23D3B5D}">
      <dgm:prSet/>
      <dgm:spPr/>
      <dgm:t>
        <a:bodyPr/>
        <a:lstStyle/>
        <a:p>
          <a:endParaRPr lang="ro-RO"/>
        </a:p>
      </dgm:t>
    </dgm:pt>
    <dgm:pt modelId="{8BE0BD27-AB99-4260-AB85-2E44A6705F17}" type="sibTrans" cxnId="{38C23276-169D-41BD-B8C7-8D7FE23D3B5D}">
      <dgm:prSet/>
      <dgm:spPr/>
      <dgm:t>
        <a:bodyPr/>
        <a:lstStyle/>
        <a:p>
          <a:endParaRPr lang="ro-RO"/>
        </a:p>
      </dgm:t>
    </dgm:pt>
    <dgm:pt modelId="{4E3C3E9F-30B1-4918-B520-B220915F1C63}">
      <dgm:prSet/>
      <dgm:spPr>
        <a:solidFill>
          <a:schemeClr val="bg1">
            <a:alpha val="80000"/>
          </a:schemeClr>
        </a:solidFill>
        <a:ln w="12700">
          <a:solidFill>
            <a:schemeClr val="accent3"/>
          </a:solidFill>
        </a:ln>
      </dgm:spPr>
      <dgm:t>
        <a:bodyPr/>
        <a:lstStyle/>
        <a:p>
          <a:pPr rtl="0"/>
          <a:r>
            <a:rPr lang="ro-RO" dirty="0">
              <a:solidFill>
                <a:schemeClr val="tx1"/>
              </a:solidFill>
              <a:latin typeface="Oswald Regular" panose="02000503000000000000" pitchFamily="2" charset="0"/>
            </a:rPr>
            <a:t>Poate fi accesat direct prin interfața web proprie (din portal RAN) sau prin intermediul clientului solid ELO în baza licențelor furnizate</a:t>
          </a:r>
        </a:p>
      </dgm:t>
    </dgm:pt>
    <dgm:pt modelId="{3C81AE3E-F472-4BA2-93D7-406922A6FE98}" type="parTrans" cxnId="{117968DA-8378-4B02-9DB4-9092E514B605}">
      <dgm:prSet/>
      <dgm:spPr/>
      <dgm:t>
        <a:bodyPr/>
        <a:lstStyle/>
        <a:p>
          <a:endParaRPr lang="ro-RO"/>
        </a:p>
      </dgm:t>
    </dgm:pt>
    <dgm:pt modelId="{7C6D8D82-E543-4C63-88AB-CCF05861D5C7}" type="sibTrans" cxnId="{117968DA-8378-4B02-9DB4-9092E514B605}">
      <dgm:prSet/>
      <dgm:spPr/>
      <dgm:t>
        <a:bodyPr/>
        <a:lstStyle/>
        <a:p>
          <a:endParaRPr lang="ro-RO"/>
        </a:p>
      </dgm:t>
    </dgm:pt>
    <dgm:pt modelId="{800A512F-A731-4D5B-AE1D-FE3C3C38268D}" type="pres">
      <dgm:prSet presAssocID="{F4A8E8F3-1F02-4BCB-8394-4870B5513C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0A0AD0DF-A271-4EAD-8959-5CAC517956A8}" type="pres">
      <dgm:prSet presAssocID="{F131E4B9-72B9-4A3A-8CF7-52B8D9D7E512}" presName="parentText" presStyleLbl="node1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D3B98A52-E65C-4FAB-963F-19D9A15737F6}" type="pres">
      <dgm:prSet presAssocID="{100064EA-D485-4330-A807-F291E3EBC0AA}" presName="spacer" presStyleCnt="0"/>
      <dgm:spPr/>
    </dgm:pt>
    <dgm:pt modelId="{95FA92C2-395D-4F27-BA1D-3B469BD148CE}" type="pres">
      <dgm:prSet presAssocID="{46A94433-3C60-418A-8ABE-C8246DF1EBF4}" presName="parentText" presStyleLbl="node1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91A07FA4-4B6D-47E8-9736-0AF604641BD8}" type="pres">
      <dgm:prSet presAssocID="{8BE0BD27-AB99-4260-AB85-2E44A6705F17}" presName="spacer" presStyleCnt="0"/>
      <dgm:spPr/>
    </dgm:pt>
    <dgm:pt modelId="{B79D30BF-05B8-4184-BC68-2898963D6CFF}" type="pres">
      <dgm:prSet presAssocID="{4E3C3E9F-30B1-4918-B520-B220915F1C63}" presName="parentText" presStyleLbl="node1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</dgm:ptLst>
  <dgm:cxnLst>
    <dgm:cxn modelId="{457A38AB-6F70-4141-927F-D8CCC7033A63}" type="presOf" srcId="{F4A8E8F3-1F02-4BCB-8394-4870B5513C6B}" destId="{800A512F-A731-4D5B-AE1D-FE3C3C38268D}" srcOrd="0" destOrd="0" presId="urn:microsoft.com/office/officeart/2005/8/layout/vList2"/>
    <dgm:cxn modelId="{C220B602-2105-4DB1-8B11-9B36BADFDAE5}" srcId="{F4A8E8F3-1F02-4BCB-8394-4870B5513C6B}" destId="{F131E4B9-72B9-4A3A-8CF7-52B8D9D7E512}" srcOrd="0" destOrd="0" parTransId="{680FDEBB-13FB-4463-AD8B-2F3852D15F21}" sibTransId="{100064EA-D485-4330-A807-F291E3EBC0AA}"/>
    <dgm:cxn modelId="{75441D90-AAF7-4EB3-A6A3-D8BF2AA1082D}" type="presOf" srcId="{4E3C3E9F-30B1-4918-B520-B220915F1C63}" destId="{B79D30BF-05B8-4184-BC68-2898963D6CFF}" srcOrd="0" destOrd="0" presId="urn:microsoft.com/office/officeart/2005/8/layout/vList2"/>
    <dgm:cxn modelId="{38C23276-169D-41BD-B8C7-8D7FE23D3B5D}" srcId="{F4A8E8F3-1F02-4BCB-8394-4870B5513C6B}" destId="{46A94433-3C60-418A-8ABE-C8246DF1EBF4}" srcOrd="1" destOrd="0" parTransId="{C550FFB1-0BF9-49AA-AC49-12C61C7F9C95}" sibTransId="{8BE0BD27-AB99-4260-AB85-2E44A6705F17}"/>
    <dgm:cxn modelId="{117968DA-8378-4B02-9DB4-9092E514B605}" srcId="{F4A8E8F3-1F02-4BCB-8394-4870B5513C6B}" destId="{4E3C3E9F-30B1-4918-B520-B220915F1C63}" srcOrd="2" destOrd="0" parTransId="{3C81AE3E-F472-4BA2-93D7-406922A6FE98}" sibTransId="{7C6D8D82-E543-4C63-88AB-CCF05861D5C7}"/>
    <dgm:cxn modelId="{A3F8BB88-01FA-4420-8BE8-3B261CC0B001}" type="presOf" srcId="{F131E4B9-72B9-4A3A-8CF7-52B8D9D7E512}" destId="{0A0AD0DF-A271-4EAD-8959-5CAC517956A8}" srcOrd="0" destOrd="0" presId="urn:microsoft.com/office/officeart/2005/8/layout/vList2"/>
    <dgm:cxn modelId="{F43420ED-4735-40D6-A12A-D94144ABEAE0}" type="presOf" srcId="{46A94433-3C60-418A-8ABE-C8246DF1EBF4}" destId="{95FA92C2-395D-4F27-BA1D-3B469BD148CE}" srcOrd="0" destOrd="0" presId="urn:microsoft.com/office/officeart/2005/8/layout/vList2"/>
    <dgm:cxn modelId="{694B6640-0BF3-4851-A61C-7AA6225A6E36}" type="presParOf" srcId="{800A512F-A731-4D5B-AE1D-FE3C3C38268D}" destId="{0A0AD0DF-A271-4EAD-8959-5CAC517956A8}" srcOrd="0" destOrd="0" presId="urn:microsoft.com/office/officeart/2005/8/layout/vList2"/>
    <dgm:cxn modelId="{390E0B69-8DFA-41F0-811D-921437641932}" type="presParOf" srcId="{800A512F-A731-4D5B-AE1D-FE3C3C38268D}" destId="{D3B98A52-E65C-4FAB-963F-19D9A15737F6}" srcOrd="1" destOrd="0" presId="urn:microsoft.com/office/officeart/2005/8/layout/vList2"/>
    <dgm:cxn modelId="{6D3E0A97-C4F5-46D4-8367-0E46E8389384}" type="presParOf" srcId="{800A512F-A731-4D5B-AE1D-FE3C3C38268D}" destId="{95FA92C2-395D-4F27-BA1D-3B469BD148CE}" srcOrd="2" destOrd="0" presId="urn:microsoft.com/office/officeart/2005/8/layout/vList2"/>
    <dgm:cxn modelId="{AAE71C68-DF1D-47A1-AE60-051A193B861E}" type="presParOf" srcId="{800A512F-A731-4D5B-AE1D-FE3C3C38268D}" destId="{91A07FA4-4B6D-47E8-9736-0AF604641BD8}" srcOrd="3" destOrd="0" presId="urn:microsoft.com/office/officeart/2005/8/layout/vList2"/>
    <dgm:cxn modelId="{66B2E91E-0019-4500-BF0A-81280EDEBBF7}" type="presParOf" srcId="{800A512F-A731-4D5B-AE1D-FE3C3C38268D}" destId="{B79D30BF-05B8-4184-BC68-2898963D6C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A8E8F3-1F02-4BCB-8394-4870B5513C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F131E4B9-72B9-4A3A-8CF7-52B8D9D7E51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  <a:ln w="12700"/>
      </dgm:spPr>
      <dgm:t>
        <a:bodyPr/>
        <a:lstStyle/>
        <a:p>
          <a:pPr rtl="0"/>
          <a:r>
            <a:rPr lang="ro-RO" sz="2400" dirty="0" smtClean="0">
              <a:latin typeface="Oswald Regular" panose="02000503000000000000" pitchFamily="2" charset="0"/>
            </a:rPr>
            <a:t>Construieste baza de date pentru raportare a RAN pe baza datelor o</a:t>
          </a:r>
          <a:r>
            <a:rPr lang="en-US" sz="2400" dirty="0" err="1" smtClean="0">
              <a:latin typeface="Oswald Regular" panose="02000503000000000000" pitchFamily="2" charset="0"/>
            </a:rPr>
            <a:t>pera</a:t>
          </a:r>
          <a:r>
            <a:rPr lang="ro-RO" sz="2400" dirty="0" smtClean="0">
              <a:latin typeface="Oswald Regular" panose="02000503000000000000" pitchFamily="2" charset="0"/>
            </a:rPr>
            <a:t>ț</a:t>
          </a:r>
          <a:r>
            <a:rPr lang="en-US" sz="2400" dirty="0" err="1" smtClean="0">
              <a:latin typeface="Oswald Regular" panose="02000503000000000000" pitchFamily="2" charset="0"/>
            </a:rPr>
            <a:t>ionale</a:t>
          </a:r>
          <a:r>
            <a:rPr lang="en-US" sz="2400" dirty="0" smtClean="0">
              <a:latin typeface="Oswald Regular" panose="02000503000000000000" pitchFamily="2" charset="0"/>
            </a:rPr>
            <a:t> </a:t>
          </a:r>
          <a:r>
            <a:rPr lang="ro-RO" sz="2400" dirty="0" smtClean="0">
              <a:latin typeface="Oswald Regular" panose="02000503000000000000" pitchFamily="2" charset="0"/>
            </a:rPr>
            <a:t>încarcate de primării</a:t>
          </a:r>
          <a:endParaRPr lang="ro-RO" sz="2400" dirty="0">
            <a:latin typeface="Oswald Regular" panose="02000503000000000000" pitchFamily="2" charset="0"/>
          </a:endParaRPr>
        </a:p>
      </dgm:t>
    </dgm:pt>
    <dgm:pt modelId="{680FDEBB-13FB-4463-AD8B-2F3852D15F21}" type="parTrans" cxnId="{C220B602-2105-4DB1-8B11-9B36BADFDAE5}">
      <dgm:prSet/>
      <dgm:spPr/>
      <dgm:t>
        <a:bodyPr/>
        <a:lstStyle/>
        <a:p>
          <a:endParaRPr lang="ro-RO" sz="1200"/>
        </a:p>
      </dgm:t>
    </dgm:pt>
    <dgm:pt modelId="{100064EA-D485-4330-A807-F291E3EBC0AA}" type="sibTrans" cxnId="{C220B602-2105-4DB1-8B11-9B36BADFDAE5}">
      <dgm:prSet/>
      <dgm:spPr/>
      <dgm:t>
        <a:bodyPr/>
        <a:lstStyle/>
        <a:p>
          <a:endParaRPr lang="ro-RO" sz="1200"/>
        </a:p>
      </dgm:t>
    </dgm:pt>
    <dgm:pt modelId="{FF1DC588-72F3-4146-B265-AB7E167538B0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  <a:ln w="12700"/>
      </dgm:spPr>
      <dgm:t>
        <a:bodyPr/>
        <a:lstStyle/>
        <a:p>
          <a:pPr rtl="0"/>
          <a:r>
            <a:rPr lang="ro-RO" sz="2400" dirty="0" smtClean="0">
              <a:latin typeface="Oswald Regular" panose="02000503000000000000" pitchFamily="2" charset="0"/>
            </a:rPr>
            <a:t>Generează rapoarte centralizatoare in format PDF pentru a putea fi consultate atat de toate categoriile de utilizatori ai RAN</a:t>
          </a:r>
          <a:endParaRPr lang="ro-RO" sz="2400" dirty="0">
            <a:latin typeface="Oswald Regular" panose="02000503000000000000" pitchFamily="2" charset="0"/>
          </a:endParaRPr>
        </a:p>
      </dgm:t>
    </dgm:pt>
    <dgm:pt modelId="{D74FFF42-8F21-44C6-BC5E-354A12EDF0DC}" type="parTrans" cxnId="{016AAB8F-DBB1-4D33-A036-C31E41B6B975}">
      <dgm:prSet/>
      <dgm:spPr/>
      <dgm:t>
        <a:bodyPr/>
        <a:lstStyle/>
        <a:p>
          <a:endParaRPr lang="en-US"/>
        </a:p>
      </dgm:t>
    </dgm:pt>
    <dgm:pt modelId="{7EA7506B-3685-4343-A242-995D69878BF0}" type="sibTrans" cxnId="{016AAB8F-DBB1-4D33-A036-C31E41B6B975}">
      <dgm:prSet/>
      <dgm:spPr/>
      <dgm:t>
        <a:bodyPr/>
        <a:lstStyle/>
        <a:p>
          <a:endParaRPr lang="en-US"/>
        </a:p>
      </dgm:t>
    </dgm:pt>
    <dgm:pt modelId="{B0D2105D-BACD-4497-A4B6-D39B1532B710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  <a:ln w="12700"/>
      </dgm:spPr>
      <dgm:t>
        <a:bodyPr/>
        <a:lstStyle/>
        <a:p>
          <a:pPr rtl="0"/>
          <a:r>
            <a:rPr lang="ro-RO" sz="2400" dirty="0" smtClean="0">
              <a:latin typeface="Oswald Regular" panose="02000503000000000000" pitchFamily="2" charset="0"/>
            </a:rPr>
            <a:t>Permite crearea de rapoarte noi pe baza datelor consolidate la nivelul RAN </a:t>
          </a:r>
          <a:endParaRPr lang="ro-RO" sz="2400" dirty="0">
            <a:latin typeface="Oswald Regular" panose="02000503000000000000" pitchFamily="2" charset="0"/>
          </a:endParaRPr>
        </a:p>
      </dgm:t>
    </dgm:pt>
    <dgm:pt modelId="{02078441-218F-45C7-A19C-70E9B51C648C}" type="parTrans" cxnId="{C1DD435E-FA68-454B-A2A1-32F0421F0C3F}">
      <dgm:prSet/>
      <dgm:spPr/>
      <dgm:t>
        <a:bodyPr/>
        <a:lstStyle/>
        <a:p>
          <a:endParaRPr lang="en-US"/>
        </a:p>
      </dgm:t>
    </dgm:pt>
    <dgm:pt modelId="{99748410-323E-4E56-A6A3-898F62ECF30D}" type="sibTrans" cxnId="{C1DD435E-FA68-454B-A2A1-32F0421F0C3F}">
      <dgm:prSet/>
      <dgm:spPr/>
      <dgm:t>
        <a:bodyPr/>
        <a:lstStyle/>
        <a:p>
          <a:endParaRPr lang="en-US"/>
        </a:p>
      </dgm:t>
    </dgm:pt>
    <dgm:pt modelId="{800A512F-A731-4D5B-AE1D-FE3C3C38268D}" type="pres">
      <dgm:prSet presAssocID="{F4A8E8F3-1F02-4BCB-8394-4870B5513C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0A0AD0DF-A271-4EAD-8959-5CAC517956A8}" type="pres">
      <dgm:prSet presAssocID="{F131E4B9-72B9-4A3A-8CF7-52B8D9D7E512}" presName="parentText" presStyleLbl="node1" presStyleIdx="0" presStyleCnt="3" custScaleY="6282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D3B98A52-E65C-4FAB-963F-19D9A15737F6}" type="pres">
      <dgm:prSet presAssocID="{100064EA-D485-4330-A807-F291E3EBC0AA}" presName="spacer" presStyleCnt="0"/>
      <dgm:spPr/>
    </dgm:pt>
    <dgm:pt modelId="{4107032D-8ED9-4003-AA86-566EFC63B4E6}" type="pres">
      <dgm:prSet presAssocID="{FF1DC588-72F3-4146-B265-AB7E167538B0}" presName="parentText" presStyleLbl="node1" presStyleIdx="1" presStyleCnt="3" custLinFactNeighborX="-367" custLinFactNeighborY="356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422D6-57D5-44A1-A503-2ED6E4710B9C}" type="pres">
      <dgm:prSet presAssocID="{7EA7506B-3685-4343-A242-995D69878BF0}" presName="spacer" presStyleCnt="0"/>
      <dgm:spPr/>
    </dgm:pt>
    <dgm:pt modelId="{DD43C259-6A10-4199-977D-CC8C1A032E0A}" type="pres">
      <dgm:prSet presAssocID="{B0D2105D-BACD-4497-A4B6-D39B1532B710}" presName="parentText" presStyleLbl="node1" presStyleIdx="2" presStyleCnt="3" custLinFactNeighborX="254" custLinFactNeighborY="66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BBFBEE-6631-4E54-AD16-36A75B3883D2}" type="presOf" srcId="{F131E4B9-72B9-4A3A-8CF7-52B8D9D7E512}" destId="{0A0AD0DF-A271-4EAD-8959-5CAC517956A8}" srcOrd="0" destOrd="0" presId="urn:microsoft.com/office/officeart/2005/8/layout/vList2"/>
    <dgm:cxn modelId="{C220B602-2105-4DB1-8B11-9B36BADFDAE5}" srcId="{F4A8E8F3-1F02-4BCB-8394-4870B5513C6B}" destId="{F131E4B9-72B9-4A3A-8CF7-52B8D9D7E512}" srcOrd="0" destOrd="0" parTransId="{680FDEBB-13FB-4463-AD8B-2F3852D15F21}" sibTransId="{100064EA-D485-4330-A807-F291E3EBC0AA}"/>
    <dgm:cxn modelId="{C1DD435E-FA68-454B-A2A1-32F0421F0C3F}" srcId="{F4A8E8F3-1F02-4BCB-8394-4870B5513C6B}" destId="{B0D2105D-BACD-4497-A4B6-D39B1532B710}" srcOrd="2" destOrd="0" parTransId="{02078441-218F-45C7-A19C-70E9B51C648C}" sibTransId="{99748410-323E-4E56-A6A3-898F62ECF30D}"/>
    <dgm:cxn modelId="{016AAB8F-DBB1-4D33-A036-C31E41B6B975}" srcId="{F4A8E8F3-1F02-4BCB-8394-4870B5513C6B}" destId="{FF1DC588-72F3-4146-B265-AB7E167538B0}" srcOrd="1" destOrd="0" parTransId="{D74FFF42-8F21-44C6-BC5E-354A12EDF0DC}" sibTransId="{7EA7506B-3685-4343-A242-995D69878BF0}"/>
    <dgm:cxn modelId="{6D36CAE0-27F5-43E6-9091-FFC92208CA28}" type="presOf" srcId="{B0D2105D-BACD-4497-A4B6-D39B1532B710}" destId="{DD43C259-6A10-4199-977D-CC8C1A032E0A}" srcOrd="0" destOrd="0" presId="urn:microsoft.com/office/officeart/2005/8/layout/vList2"/>
    <dgm:cxn modelId="{3F965170-18D4-4B9D-9A24-9E6BA85E6FE9}" type="presOf" srcId="{FF1DC588-72F3-4146-B265-AB7E167538B0}" destId="{4107032D-8ED9-4003-AA86-566EFC63B4E6}" srcOrd="0" destOrd="0" presId="urn:microsoft.com/office/officeart/2005/8/layout/vList2"/>
    <dgm:cxn modelId="{7AB1348E-D523-44C4-A759-4583F847FCE3}" type="presOf" srcId="{F4A8E8F3-1F02-4BCB-8394-4870B5513C6B}" destId="{800A512F-A731-4D5B-AE1D-FE3C3C38268D}" srcOrd="0" destOrd="0" presId="urn:microsoft.com/office/officeart/2005/8/layout/vList2"/>
    <dgm:cxn modelId="{E6D375EC-D57B-4984-8B5D-85CF57E9340F}" type="presParOf" srcId="{800A512F-A731-4D5B-AE1D-FE3C3C38268D}" destId="{0A0AD0DF-A271-4EAD-8959-5CAC517956A8}" srcOrd="0" destOrd="0" presId="urn:microsoft.com/office/officeart/2005/8/layout/vList2"/>
    <dgm:cxn modelId="{9D54DC56-F1AC-4BB6-914A-EED153F2A7A9}" type="presParOf" srcId="{800A512F-A731-4D5B-AE1D-FE3C3C38268D}" destId="{D3B98A52-E65C-4FAB-963F-19D9A15737F6}" srcOrd="1" destOrd="0" presId="urn:microsoft.com/office/officeart/2005/8/layout/vList2"/>
    <dgm:cxn modelId="{3C6B900C-0BE1-4313-856B-D069128FC147}" type="presParOf" srcId="{800A512F-A731-4D5B-AE1D-FE3C3C38268D}" destId="{4107032D-8ED9-4003-AA86-566EFC63B4E6}" srcOrd="2" destOrd="0" presId="urn:microsoft.com/office/officeart/2005/8/layout/vList2"/>
    <dgm:cxn modelId="{595462D6-7F09-4631-BABC-7D1EF8BBCB28}" type="presParOf" srcId="{800A512F-A731-4D5B-AE1D-FE3C3C38268D}" destId="{23C422D6-57D5-44A1-A503-2ED6E4710B9C}" srcOrd="3" destOrd="0" presId="urn:microsoft.com/office/officeart/2005/8/layout/vList2"/>
    <dgm:cxn modelId="{60CEB8DD-4BD0-4273-9730-1B0C4C3C233D}" type="presParOf" srcId="{800A512F-A731-4D5B-AE1D-FE3C3C38268D}" destId="{DD43C259-6A10-4199-977D-CC8C1A032E0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A8E8F3-1F02-4BCB-8394-4870B5513C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F131E4B9-72B9-4A3A-8CF7-52B8D9D7E51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  <a:ln w="12700"/>
      </dgm:spPr>
      <dgm:t>
        <a:bodyPr/>
        <a:lstStyle/>
        <a:p>
          <a:pPr rtl="0"/>
          <a:r>
            <a:rPr lang="ro-RO" sz="2000" dirty="0">
              <a:latin typeface="Oswald Regular" panose="02000503000000000000" pitchFamily="2" charset="0"/>
            </a:rPr>
            <a:t>Este componenta suport pentru toate funcționalitățile sistemului care implică lucrul cu hărți și obiecte geospațiale</a:t>
          </a:r>
        </a:p>
      </dgm:t>
    </dgm:pt>
    <dgm:pt modelId="{680FDEBB-13FB-4463-AD8B-2F3852D15F21}" type="parTrans" cxnId="{C220B602-2105-4DB1-8B11-9B36BADFDAE5}">
      <dgm:prSet/>
      <dgm:spPr/>
      <dgm:t>
        <a:bodyPr/>
        <a:lstStyle/>
        <a:p>
          <a:endParaRPr lang="ro-RO" sz="1600"/>
        </a:p>
      </dgm:t>
    </dgm:pt>
    <dgm:pt modelId="{100064EA-D485-4330-A807-F291E3EBC0AA}" type="sibTrans" cxnId="{C220B602-2105-4DB1-8B11-9B36BADFDAE5}">
      <dgm:prSet/>
      <dgm:spPr/>
      <dgm:t>
        <a:bodyPr/>
        <a:lstStyle/>
        <a:p>
          <a:endParaRPr lang="ro-RO" sz="1600"/>
        </a:p>
      </dgm:t>
    </dgm:pt>
    <dgm:pt modelId="{46A94433-3C60-418A-8ABE-C8246DF1EBF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  <a:ln w="12700"/>
      </dgm:spPr>
      <dgm:t>
        <a:bodyPr/>
        <a:lstStyle/>
        <a:p>
          <a:pPr rtl="0"/>
          <a:r>
            <a:rPr lang="ro-RO" sz="2000" dirty="0">
              <a:latin typeface="Oswald Regular" panose="02000503000000000000" pitchFamily="2" charset="0"/>
            </a:rPr>
            <a:t>Este utilizată programatic din portal pentru afișarea registrului agricol și a resurselor </a:t>
          </a:r>
          <a:r>
            <a:rPr lang="ro-RO" sz="2000" dirty="0" err="1">
              <a:latin typeface="Oswald Regular" panose="02000503000000000000" pitchFamily="2" charset="0"/>
            </a:rPr>
            <a:t>geospațile</a:t>
          </a:r>
          <a:r>
            <a:rPr lang="ro-RO" sz="2000" dirty="0">
              <a:latin typeface="Oswald Regular" panose="02000503000000000000" pitchFamily="2" charset="0"/>
            </a:rPr>
            <a:t> pe hartă (terenuri, culturi, plantații, clădiri, adrese administrative)</a:t>
          </a:r>
        </a:p>
      </dgm:t>
    </dgm:pt>
    <dgm:pt modelId="{C550FFB1-0BF9-49AA-AC49-12C61C7F9C95}" type="parTrans" cxnId="{38C23276-169D-41BD-B8C7-8D7FE23D3B5D}">
      <dgm:prSet/>
      <dgm:spPr/>
      <dgm:t>
        <a:bodyPr/>
        <a:lstStyle/>
        <a:p>
          <a:endParaRPr lang="ro-RO" sz="1600"/>
        </a:p>
      </dgm:t>
    </dgm:pt>
    <dgm:pt modelId="{8BE0BD27-AB99-4260-AB85-2E44A6705F17}" type="sibTrans" cxnId="{38C23276-169D-41BD-B8C7-8D7FE23D3B5D}">
      <dgm:prSet/>
      <dgm:spPr/>
      <dgm:t>
        <a:bodyPr/>
        <a:lstStyle/>
        <a:p>
          <a:endParaRPr lang="ro-RO" sz="1600"/>
        </a:p>
      </dgm:t>
    </dgm:pt>
    <dgm:pt modelId="{4E3C3E9F-30B1-4918-B520-B220915F1C6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  <a:ln w="12700"/>
      </dgm:spPr>
      <dgm:t>
        <a:bodyPr/>
        <a:lstStyle/>
        <a:p>
          <a:pPr rtl="0"/>
          <a:r>
            <a:rPr lang="ro-RO" sz="2000" dirty="0">
              <a:latin typeface="Oswald Regular" panose="02000503000000000000" pitchFamily="2" charset="0"/>
            </a:rPr>
            <a:t>Este utilizată din portal atunci când sunt materializate grafic resursele agricole ale unei gospodării în cadrul completării manuale a registrului agricol.</a:t>
          </a:r>
        </a:p>
      </dgm:t>
    </dgm:pt>
    <dgm:pt modelId="{3C81AE3E-F472-4BA2-93D7-406922A6FE98}" type="parTrans" cxnId="{117968DA-8378-4B02-9DB4-9092E514B605}">
      <dgm:prSet/>
      <dgm:spPr/>
      <dgm:t>
        <a:bodyPr/>
        <a:lstStyle/>
        <a:p>
          <a:endParaRPr lang="ro-RO" sz="1600"/>
        </a:p>
      </dgm:t>
    </dgm:pt>
    <dgm:pt modelId="{7C6D8D82-E543-4C63-88AB-CCF05861D5C7}" type="sibTrans" cxnId="{117968DA-8378-4B02-9DB4-9092E514B605}">
      <dgm:prSet/>
      <dgm:spPr/>
      <dgm:t>
        <a:bodyPr/>
        <a:lstStyle/>
        <a:p>
          <a:endParaRPr lang="ro-RO" sz="1600"/>
        </a:p>
      </dgm:t>
    </dgm:pt>
    <dgm:pt modelId="{4F1B63A1-DFB6-48A4-868B-210182924318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  <a:ln w="12700"/>
      </dgm:spPr>
      <dgm:t>
        <a:bodyPr/>
        <a:lstStyle/>
        <a:p>
          <a:pPr rtl="0"/>
          <a:r>
            <a:rPr lang="ro-RO" sz="2000" dirty="0">
              <a:latin typeface="Oswald Regular" panose="02000503000000000000" pitchFamily="2" charset="0"/>
            </a:rPr>
            <a:t>Permite extinderea ușoară cu noi surse de date spațiale.</a:t>
          </a:r>
        </a:p>
      </dgm:t>
    </dgm:pt>
    <dgm:pt modelId="{480045B6-BD33-4BAB-9C22-D676192DC603}" type="parTrans" cxnId="{A217C480-7168-4BE7-A659-D21F846840D1}">
      <dgm:prSet/>
      <dgm:spPr/>
      <dgm:t>
        <a:bodyPr/>
        <a:lstStyle/>
        <a:p>
          <a:endParaRPr lang="ro-RO" sz="1600"/>
        </a:p>
      </dgm:t>
    </dgm:pt>
    <dgm:pt modelId="{781CCC98-01F9-44D8-A70D-1A5DF66BAFC1}" type="sibTrans" cxnId="{A217C480-7168-4BE7-A659-D21F846840D1}">
      <dgm:prSet/>
      <dgm:spPr/>
      <dgm:t>
        <a:bodyPr/>
        <a:lstStyle/>
        <a:p>
          <a:endParaRPr lang="ro-RO" sz="1600"/>
        </a:p>
      </dgm:t>
    </dgm:pt>
    <dgm:pt modelId="{800A512F-A731-4D5B-AE1D-FE3C3C38268D}" type="pres">
      <dgm:prSet presAssocID="{F4A8E8F3-1F02-4BCB-8394-4870B5513C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0A0AD0DF-A271-4EAD-8959-5CAC517956A8}" type="pres">
      <dgm:prSet presAssocID="{F131E4B9-72B9-4A3A-8CF7-52B8D9D7E512}" presName="parentText" presStyleLbl="node1" presStyleIdx="0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D3B98A52-E65C-4FAB-963F-19D9A15737F6}" type="pres">
      <dgm:prSet presAssocID="{100064EA-D485-4330-A807-F291E3EBC0AA}" presName="spacer" presStyleCnt="0"/>
      <dgm:spPr/>
    </dgm:pt>
    <dgm:pt modelId="{95FA92C2-395D-4F27-BA1D-3B469BD148CE}" type="pres">
      <dgm:prSet presAssocID="{46A94433-3C60-418A-8ABE-C8246DF1EBF4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91A07FA4-4B6D-47E8-9736-0AF604641BD8}" type="pres">
      <dgm:prSet presAssocID="{8BE0BD27-AB99-4260-AB85-2E44A6705F17}" presName="spacer" presStyleCnt="0"/>
      <dgm:spPr/>
    </dgm:pt>
    <dgm:pt modelId="{B79D30BF-05B8-4184-BC68-2898963D6CFF}" type="pres">
      <dgm:prSet presAssocID="{4E3C3E9F-30B1-4918-B520-B220915F1C63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0FC1BF5F-91A5-4E63-9958-151272AEF9B9}" type="pres">
      <dgm:prSet presAssocID="{7C6D8D82-E543-4C63-88AB-CCF05861D5C7}" presName="spacer" presStyleCnt="0"/>
      <dgm:spPr/>
    </dgm:pt>
    <dgm:pt modelId="{5CF9DE9F-65DB-49E0-AE63-488979B6F03F}" type="pres">
      <dgm:prSet presAssocID="{4F1B63A1-DFB6-48A4-868B-210182924318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</dgm:ptLst>
  <dgm:cxnLst>
    <dgm:cxn modelId="{38C23276-169D-41BD-B8C7-8D7FE23D3B5D}" srcId="{F4A8E8F3-1F02-4BCB-8394-4870B5513C6B}" destId="{46A94433-3C60-418A-8ABE-C8246DF1EBF4}" srcOrd="1" destOrd="0" parTransId="{C550FFB1-0BF9-49AA-AC49-12C61C7F9C95}" sibTransId="{8BE0BD27-AB99-4260-AB85-2E44A6705F17}"/>
    <dgm:cxn modelId="{BE80B04B-6F98-4D52-9107-B7B45F00677A}" type="presOf" srcId="{F4A8E8F3-1F02-4BCB-8394-4870B5513C6B}" destId="{800A512F-A731-4D5B-AE1D-FE3C3C38268D}" srcOrd="0" destOrd="0" presId="urn:microsoft.com/office/officeart/2005/8/layout/vList2"/>
    <dgm:cxn modelId="{117968DA-8378-4B02-9DB4-9092E514B605}" srcId="{F4A8E8F3-1F02-4BCB-8394-4870B5513C6B}" destId="{4E3C3E9F-30B1-4918-B520-B220915F1C63}" srcOrd="2" destOrd="0" parTransId="{3C81AE3E-F472-4BA2-93D7-406922A6FE98}" sibTransId="{7C6D8D82-E543-4C63-88AB-CCF05861D5C7}"/>
    <dgm:cxn modelId="{3E137D2A-B7D5-437D-B127-F6FEAA0B8BCF}" type="presOf" srcId="{4F1B63A1-DFB6-48A4-868B-210182924318}" destId="{5CF9DE9F-65DB-49E0-AE63-488979B6F03F}" srcOrd="0" destOrd="0" presId="urn:microsoft.com/office/officeart/2005/8/layout/vList2"/>
    <dgm:cxn modelId="{22427AB8-3058-4922-8001-8F595B49856F}" type="presOf" srcId="{46A94433-3C60-418A-8ABE-C8246DF1EBF4}" destId="{95FA92C2-395D-4F27-BA1D-3B469BD148CE}" srcOrd="0" destOrd="0" presId="urn:microsoft.com/office/officeart/2005/8/layout/vList2"/>
    <dgm:cxn modelId="{C220B602-2105-4DB1-8B11-9B36BADFDAE5}" srcId="{F4A8E8F3-1F02-4BCB-8394-4870B5513C6B}" destId="{F131E4B9-72B9-4A3A-8CF7-52B8D9D7E512}" srcOrd="0" destOrd="0" parTransId="{680FDEBB-13FB-4463-AD8B-2F3852D15F21}" sibTransId="{100064EA-D485-4330-A807-F291E3EBC0AA}"/>
    <dgm:cxn modelId="{0CB1B2CF-E17E-4E5F-A752-B6EA2E5814F5}" type="presOf" srcId="{F131E4B9-72B9-4A3A-8CF7-52B8D9D7E512}" destId="{0A0AD0DF-A271-4EAD-8959-5CAC517956A8}" srcOrd="0" destOrd="0" presId="urn:microsoft.com/office/officeart/2005/8/layout/vList2"/>
    <dgm:cxn modelId="{6605A123-2C05-4E77-B63B-2F819B3C1CA3}" type="presOf" srcId="{4E3C3E9F-30B1-4918-B520-B220915F1C63}" destId="{B79D30BF-05B8-4184-BC68-2898963D6CFF}" srcOrd="0" destOrd="0" presId="urn:microsoft.com/office/officeart/2005/8/layout/vList2"/>
    <dgm:cxn modelId="{A217C480-7168-4BE7-A659-D21F846840D1}" srcId="{F4A8E8F3-1F02-4BCB-8394-4870B5513C6B}" destId="{4F1B63A1-DFB6-48A4-868B-210182924318}" srcOrd="3" destOrd="0" parTransId="{480045B6-BD33-4BAB-9C22-D676192DC603}" sibTransId="{781CCC98-01F9-44D8-A70D-1A5DF66BAFC1}"/>
    <dgm:cxn modelId="{5AFE1368-5F92-4FD9-9347-8C3AA1AD8266}" type="presParOf" srcId="{800A512F-A731-4D5B-AE1D-FE3C3C38268D}" destId="{0A0AD0DF-A271-4EAD-8959-5CAC517956A8}" srcOrd="0" destOrd="0" presId="urn:microsoft.com/office/officeart/2005/8/layout/vList2"/>
    <dgm:cxn modelId="{20835AB0-2E9C-49F0-AB5F-ABF7DE135CEC}" type="presParOf" srcId="{800A512F-A731-4D5B-AE1D-FE3C3C38268D}" destId="{D3B98A52-E65C-4FAB-963F-19D9A15737F6}" srcOrd="1" destOrd="0" presId="urn:microsoft.com/office/officeart/2005/8/layout/vList2"/>
    <dgm:cxn modelId="{AB3FCB00-0A1D-42C0-BD10-6C2C2F6E204F}" type="presParOf" srcId="{800A512F-A731-4D5B-AE1D-FE3C3C38268D}" destId="{95FA92C2-395D-4F27-BA1D-3B469BD148CE}" srcOrd="2" destOrd="0" presId="urn:microsoft.com/office/officeart/2005/8/layout/vList2"/>
    <dgm:cxn modelId="{699B5F71-A0FD-4B77-8257-9D4BD9405734}" type="presParOf" srcId="{800A512F-A731-4D5B-AE1D-FE3C3C38268D}" destId="{91A07FA4-4B6D-47E8-9736-0AF604641BD8}" srcOrd="3" destOrd="0" presId="urn:microsoft.com/office/officeart/2005/8/layout/vList2"/>
    <dgm:cxn modelId="{82136057-7E78-43B8-84B9-5FDFF3F2BD62}" type="presParOf" srcId="{800A512F-A731-4D5B-AE1D-FE3C3C38268D}" destId="{B79D30BF-05B8-4184-BC68-2898963D6CFF}" srcOrd="4" destOrd="0" presId="urn:microsoft.com/office/officeart/2005/8/layout/vList2"/>
    <dgm:cxn modelId="{602EDB16-7292-40B2-9567-289C53207386}" type="presParOf" srcId="{800A512F-A731-4D5B-AE1D-FE3C3C38268D}" destId="{0FC1BF5F-91A5-4E63-9958-151272AEF9B9}" srcOrd="5" destOrd="0" presId="urn:microsoft.com/office/officeart/2005/8/layout/vList2"/>
    <dgm:cxn modelId="{F369A9B8-5F7D-43F5-9CA1-1F57493B6781}" type="presParOf" srcId="{800A512F-A731-4D5B-AE1D-FE3C3C38268D}" destId="{5CF9DE9F-65DB-49E0-AE63-488979B6F03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3FFE4D-14FD-4159-8135-FC5ECBBB6B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6205DB42-12BD-49C2-8AC5-8E1DB086A31E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rgbClr val="90D35F"/>
        </a:solidFill>
        <a:ln>
          <a:noFill/>
        </a:ln>
      </dgm:spPr>
      <dgm:t>
        <a:bodyPr/>
        <a:lstStyle/>
        <a:p>
          <a:pPr rtl="0"/>
          <a:r>
            <a:rPr lang="ro-RO" dirty="0"/>
            <a:t>?</a:t>
          </a:r>
        </a:p>
      </dgm:t>
    </dgm:pt>
    <dgm:pt modelId="{A9A309BD-9FD8-4A6C-A7A7-96E7461F12BF}" type="parTrans" cxnId="{AEB4A181-4554-49A4-AC3E-00442AAA80CD}">
      <dgm:prSet/>
      <dgm:spPr/>
      <dgm:t>
        <a:bodyPr/>
        <a:lstStyle/>
        <a:p>
          <a:endParaRPr lang="ro-RO"/>
        </a:p>
      </dgm:t>
    </dgm:pt>
    <dgm:pt modelId="{CEDFA41C-4018-4EBA-A7A2-0E4DE4DF37CA}" type="sibTrans" cxnId="{AEB4A181-4554-49A4-AC3E-00442AAA80CD}">
      <dgm:prSet/>
      <dgm:spPr/>
      <dgm:t>
        <a:bodyPr/>
        <a:lstStyle/>
        <a:p>
          <a:endParaRPr lang="ro-RO"/>
        </a:p>
      </dgm:t>
    </dgm:pt>
    <dgm:pt modelId="{6DB3C31C-9233-45C0-88ED-AC639474D418}" type="pres">
      <dgm:prSet presAssocID="{F33FFE4D-14FD-4159-8135-FC5ECBBB6B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98DFA8A-2318-4B72-9A93-0F10280D4F84}" type="pres">
      <dgm:prSet presAssocID="{6205DB42-12BD-49C2-8AC5-8E1DB086A31E}" presName="parentText" presStyleLbl="node1" presStyleIdx="0" presStyleCnt="1" custLinFactNeighborY="-141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</dgm:ptLst>
  <dgm:cxnLst>
    <dgm:cxn modelId="{6772ED51-20D3-469B-B3E2-A758E3BA124F}" type="presOf" srcId="{6205DB42-12BD-49C2-8AC5-8E1DB086A31E}" destId="{D98DFA8A-2318-4B72-9A93-0F10280D4F84}" srcOrd="0" destOrd="0" presId="urn:microsoft.com/office/officeart/2005/8/layout/vList2"/>
    <dgm:cxn modelId="{AEB4A181-4554-49A4-AC3E-00442AAA80CD}" srcId="{F33FFE4D-14FD-4159-8135-FC5ECBBB6BA6}" destId="{6205DB42-12BD-49C2-8AC5-8E1DB086A31E}" srcOrd="0" destOrd="0" parTransId="{A9A309BD-9FD8-4A6C-A7A7-96E7461F12BF}" sibTransId="{CEDFA41C-4018-4EBA-A7A2-0E4DE4DF37CA}"/>
    <dgm:cxn modelId="{22ADE2FF-5E92-4968-9306-51FC3BA487E6}" type="presOf" srcId="{F33FFE4D-14FD-4159-8135-FC5ECBBB6BA6}" destId="{6DB3C31C-9233-45C0-88ED-AC639474D418}" srcOrd="0" destOrd="0" presId="urn:microsoft.com/office/officeart/2005/8/layout/vList2"/>
    <dgm:cxn modelId="{6725757C-1B34-4426-9441-D4CF24F950C3}" type="presParOf" srcId="{6DB3C31C-9233-45C0-88ED-AC639474D418}" destId="{D98DFA8A-2318-4B72-9A93-0F10280D4F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AD0DF-A271-4EAD-8959-5CAC517956A8}">
      <dsp:nvSpPr>
        <dsp:cNvPr id="0" name=""/>
        <dsp:cNvSpPr/>
      </dsp:nvSpPr>
      <dsp:spPr>
        <a:xfrm>
          <a:off x="0" y="24006"/>
          <a:ext cx="8133198" cy="804960"/>
        </a:xfrm>
        <a:prstGeom prst="rect">
          <a:avLst/>
        </a:prstGeom>
        <a:solidFill>
          <a:schemeClr val="bg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solidFill>
                <a:schemeClr val="tx1"/>
              </a:solidFill>
              <a:latin typeface="Oswald Regular" panose="02000503000000000000" pitchFamily="2" charset="0"/>
            </a:rPr>
            <a:t>Este componenta care asigură interfața pentru toți utilizatorii sistemului și accesul la funcționalitățile celorlalte componente</a:t>
          </a:r>
        </a:p>
      </dsp:txBody>
      <dsp:txXfrm>
        <a:off x="0" y="24006"/>
        <a:ext cx="8133198" cy="804960"/>
      </dsp:txXfrm>
    </dsp:sp>
    <dsp:sp modelId="{95FA92C2-395D-4F27-BA1D-3B469BD148CE}">
      <dsp:nvSpPr>
        <dsp:cNvPr id="0" name=""/>
        <dsp:cNvSpPr/>
      </dsp:nvSpPr>
      <dsp:spPr>
        <a:xfrm>
          <a:off x="0" y="952806"/>
          <a:ext cx="8133198" cy="804960"/>
        </a:xfrm>
        <a:prstGeom prst="rect">
          <a:avLst/>
        </a:prstGeom>
        <a:solidFill>
          <a:schemeClr val="bg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solidFill>
                <a:schemeClr val="tx1"/>
              </a:solidFill>
              <a:latin typeface="Oswald Regular" panose="02000503000000000000" pitchFamily="2" charset="0"/>
            </a:rPr>
            <a:t>Permite configurarea zonei publice prin funcționalitățile </a:t>
          </a:r>
          <a:r>
            <a:rPr lang="ro-RO" sz="2000" kern="1200" dirty="0" err="1">
              <a:solidFill>
                <a:schemeClr val="tx1"/>
              </a:solidFill>
              <a:latin typeface="Oswald Regular" panose="02000503000000000000" pitchFamily="2" charset="0"/>
            </a:rPr>
            <a:t>LifeRay</a:t>
          </a:r>
          <a:r>
            <a:rPr lang="ro-RO" sz="2000" kern="1200" dirty="0">
              <a:solidFill>
                <a:schemeClr val="tx1"/>
              </a:solidFill>
              <a:latin typeface="Oswald Regular" panose="02000503000000000000" pitchFamily="2" charset="0"/>
            </a:rPr>
            <a:t> portal</a:t>
          </a:r>
        </a:p>
      </dsp:txBody>
      <dsp:txXfrm>
        <a:off x="0" y="952806"/>
        <a:ext cx="8133198" cy="804960"/>
      </dsp:txXfrm>
    </dsp:sp>
    <dsp:sp modelId="{B79D30BF-05B8-4184-BC68-2898963D6CFF}">
      <dsp:nvSpPr>
        <dsp:cNvPr id="0" name=""/>
        <dsp:cNvSpPr/>
      </dsp:nvSpPr>
      <dsp:spPr>
        <a:xfrm>
          <a:off x="0" y="1881606"/>
          <a:ext cx="8133198" cy="804960"/>
        </a:xfrm>
        <a:prstGeom prst="rect">
          <a:avLst/>
        </a:prstGeom>
        <a:solidFill>
          <a:schemeClr val="bg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solidFill>
                <a:schemeClr val="tx1"/>
              </a:solidFill>
              <a:latin typeface="Oswald Regular" panose="02000503000000000000" pitchFamily="2" charset="0"/>
            </a:rPr>
            <a:t>Permite accesare zonei autentificate pentru cele 3 tipuri de conturi (gospodar, </a:t>
          </a:r>
          <a:r>
            <a:rPr lang="ro-RO" sz="2000" kern="1200" dirty="0" err="1">
              <a:solidFill>
                <a:schemeClr val="tx1"/>
              </a:solidFill>
              <a:latin typeface="Oswald Regular" panose="02000503000000000000" pitchFamily="2" charset="0"/>
            </a:rPr>
            <a:t>uat</a:t>
          </a:r>
          <a:r>
            <a:rPr lang="ro-RO" sz="2000" kern="1200" dirty="0">
              <a:solidFill>
                <a:schemeClr val="tx1"/>
              </a:solidFill>
              <a:latin typeface="Oswald Regular" panose="02000503000000000000" pitchFamily="2" charset="0"/>
            </a:rPr>
            <a:t>, instituție)</a:t>
          </a:r>
        </a:p>
      </dsp:txBody>
      <dsp:txXfrm>
        <a:off x="0" y="1881606"/>
        <a:ext cx="8133198" cy="804960"/>
      </dsp:txXfrm>
    </dsp:sp>
    <dsp:sp modelId="{5CF9DE9F-65DB-49E0-AE63-488979B6F03F}">
      <dsp:nvSpPr>
        <dsp:cNvPr id="0" name=""/>
        <dsp:cNvSpPr/>
      </dsp:nvSpPr>
      <dsp:spPr>
        <a:xfrm>
          <a:off x="0" y="2810406"/>
          <a:ext cx="8133198" cy="804960"/>
        </a:xfrm>
        <a:prstGeom prst="rect">
          <a:avLst/>
        </a:prstGeom>
        <a:solidFill>
          <a:schemeClr val="bg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solidFill>
                <a:schemeClr val="tx1"/>
              </a:solidFill>
              <a:latin typeface="Oswald Regular" panose="02000503000000000000" pitchFamily="2" charset="0"/>
            </a:rPr>
            <a:t>Asigură accesul la vizualizarea datelor din registrul agricol </a:t>
          </a:r>
        </a:p>
      </dsp:txBody>
      <dsp:txXfrm>
        <a:off x="0" y="2810406"/>
        <a:ext cx="8133198" cy="804960"/>
      </dsp:txXfrm>
    </dsp:sp>
    <dsp:sp modelId="{8CA7ADD7-F451-45CB-B16A-E60592658306}">
      <dsp:nvSpPr>
        <dsp:cNvPr id="0" name=""/>
        <dsp:cNvSpPr/>
      </dsp:nvSpPr>
      <dsp:spPr>
        <a:xfrm>
          <a:off x="0" y="3739206"/>
          <a:ext cx="8133198" cy="804960"/>
        </a:xfrm>
        <a:prstGeom prst="rect">
          <a:avLst/>
        </a:prstGeom>
        <a:solidFill>
          <a:schemeClr val="bg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solidFill>
                <a:schemeClr val="tx1"/>
              </a:solidFill>
              <a:latin typeface="Oswald Regular" panose="02000503000000000000" pitchFamily="2" charset="0"/>
            </a:rPr>
            <a:t>Asigură funcționalitățile pentru procesul rezolvare a cererilor de modificare sau corecție inițiate de gospodari</a:t>
          </a:r>
        </a:p>
      </dsp:txBody>
      <dsp:txXfrm>
        <a:off x="0" y="3739206"/>
        <a:ext cx="8133198" cy="804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AD0DF-A271-4EAD-8959-5CAC517956A8}">
      <dsp:nvSpPr>
        <dsp:cNvPr id="0" name=""/>
        <dsp:cNvSpPr/>
      </dsp:nvSpPr>
      <dsp:spPr>
        <a:xfrm>
          <a:off x="0" y="1699"/>
          <a:ext cx="8133198" cy="1048320"/>
        </a:xfrm>
        <a:prstGeom prst="rect">
          <a:avLst/>
        </a:prstGeom>
        <a:solidFill>
          <a:schemeClr val="lt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Oswald Regular" panose="02000503000000000000" pitchFamily="2" charset="0"/>
            </a:rPr>
            <a:t>Componenta grupează toate capabilitățile care implică alimentarea cu date primare (din registrul agricol) a Registrului Agricol Național</a:t>
          </a:r>
        </a:p>
      </dsp:txBody>
      <dsp:txXfrm>
        <a:off x="0" y="1699"/>
        <a:ext cx="8133198" cy="1048320"/>
      </dsp:txXfrm>
    </dsp:sp>
    <dsp:sp modelId="{95FA92C2-395D-4F27-BA1D-3B469BD148CE}">
      <dsp:nvSpPr>
        <dsp:cNvPr id="0" name=""/>
        <dsp:cNvSpPr/>
      </dsp:nvSpPr>
      <dsp:spPr>
        <a:xfrm>
          <a:off x="0" y="1211299"/>
          <a:ext cx="8133198" cy="1048320"/>
        </a:xfrm>
        <a:prstGeom prst="rect">
          <a:avLst/>
        </a:prstGeom>
        <a:solidFill>
          <a:schemeClr val="lt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Oswald Regular" panose="02000503000000000000" pitchFamily="2" charset="0"/>
            </a:rPr>
            <a:t>Registrul agricol este o evidență pe capitole care cuprinde date declarate de gospodari  despre: terenurile exploatate, culturi, plantații, utilaje agricole, animale, clădiri etc.</a:t>
          </a:r>
        </a:p>
      </dsp:txBody>
      <dsp:txXfrm>
        <a:off x="0" y="1211299"/>
        <a:ext cx="8133198" cy="1048320"/>
      </dsp:txXfrm>
    </dsp:sp>
    <dsp:sp modelId="{B79D30BF-05B8-4184-BC68-2898963D6CFF}">
      <dsp:nvSpPr>
        <dsp:cNvPr id="0" name=""/>
        <dsp:cNvSpPr/>
      </dsp:nvSpPr>
      <dsp:spPr>
        <a:xfrm>
          <a:off x="0" y="2420899"/>
          <a:ext cx="8133198" cy="1048320"/>
        </a:xfrm>
        <a:prstGeom prst="rect">
          <a:avLst/>
        </a:prstGeom>
        <a:solidFill>
          <a:schemeClr val="lt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Oswald Regular" panose="02000503000000000000" pitchFamily="2" charset="0"/>
            </a:rPr>
            <a:t>Conform legii, organizarea evidenței Registrului Agricol este în responsabilitatea primăriilor și se face la nivelul acestora atât pe hârtie cât și electronic.</a:t>
          </a:r>
        </a:p>
      </dsp:txBody>
      <dsp:txXfrm>
        <a:off x="0" y="2420899"/>
        <a:ext cx="8133198" cy="1048320"/>
      </dsp:txXfrm>
    </dsp:sp>
    <dsp:sp modelId="{5CF9DE9F-65DB-49E0-AE63-488979B6F03F}">
      <dsp:nvSpPr>
        <dsp:cNvPr id="0" name=""/>
        <dsp:cNvSpPr/>
      </dsp:nvSpPr>
      <dsp:spPr>
        <a:xfrm>
          <a:off x="0" y="3630499"/>
          <a:ext cx="8133198" cy="1048320"/>
        </a:xfrm>
        <a:prstGeom prst="rect">
          <a:avLst/>
        </a:prstGeom>
        <a:solidFill>
          <a:schemeClr val="lt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Oswald Regular" panose="02000503000000000000" pitchFamily="2" charset="0"/>
            </a:rPr>
            <a:t>Prin această componentă primările vor transmite date în registrul agricol național în mod automat, semiautomat sau manual (completare manuală direct în portalul RAN)</a:t>
          </a:r>
        </a:p>
      </dsp:txBody>
      <dsp:txXfrm>
        <a:off x="0" y="3630499"/>
        <a:ext cx="8133198" cy="1048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B9F42-4FB6-4CFF-9A84-C790511CE073}">
      <dsp:nvSpPr>
        <dsp:cNvPr id="0" name=""/>
        <dsp:cNvSpPr/>
      </dsp:nvSpPr>
      <dsp:spPr>
        <a:xfrm rot="5400000">
          <a:off x="5043744" y="-2028617"/>
          <a:ext cx="880770" cy="516153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900" kern="1200" dirty="0">
              <a:latin typeface="Oswald Light" panose="02000303000000000000" pitchFamily="2" charset="0"/>
            </a:rPr>
            <a:t>Direct din sistemul primăriei către RAN (prin servicii WEB)</a:t>
          </a:r>
        </a:p>
      </dsp:txBody>
      <dsp:txXfrm rot="-5400000">
        <a:off x="2903363" y="111764"/>
        <a:ext cx="5161533" cy="880770"/>
      </dsp:txXfrm>
    </dsp:sp>
    <dsp:sp modelId="{86497CAA-533F-45FD-8B10-CDB943AA2E01}">
      <dsp:nvSpPr>
        <dsp:cNvPr id="0" name=""/>
        <dsp:cNvSpPr/>
      </dsp:nvSpPr>
      <dsp:spPr>
        <a:xfrm>
          <a:off x="0" y="1668"/>
          <a:ext cx="2903362" cy="1100962"/>
        </a:xfrm>
        <a:prstGeom prst="snip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>
              <a:latin typeface="Oswald Light" panose="02000303000000000000" pitchFamily="2" charset="0"/>
            </a:rPr>
            <a:t>Automat</a:t>
          </a:r>
        </a:p>
      </dsp:txBody>
      <dsp:txXfrm>
        <a:off x="0" y="93417"/>
        <a:ext cx="2811613" cy="1009213"/>
      </dsp:txXfrm>
    </dsp:sp>
    <dsp:sp modelId="{A64F9CDA-B793-4894-9C49-003238C792D3}">
      <dsp:nvSpPr>
        <dsp:cNvPr id="0" name=""/>
        <dsp:cNvSpPr/>
      </dsp:nvSpPr>
      <dsp:spPr>
        <a:xfrm rot="5400000">
          <a:off x="5043744" y="-872606"/>
          <a:ext cx="880770" cy="516153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900" kern="1200" dirty="0">
              <a:latin typeface="Oswald Light" panose="02000303000000000000" pitchFamily="2" charset="0"/>
            </a:rPr>
            <a:t>Operatorul de la primărie le exportă din sistemul primăriei și pe urmă le încarcă în portalul RAN</a:t>
          </a:r>
        </a:p>
      </dsp:txBody>
      <dsp:txXfrm rot="-5400000">
        <a:off x="2903363" y="1267775"/>
        <a:ext cx="5161533" cy="880770"/>
      </dsp:txXfrm>
    </dsp:sp>
    <dsp:sp modelId="{C3FC28FB-4D6D-4FEB-9EE3-5EF1B010B1C8}">
      <dsp:nvSpPr>
        <dsp:cNvPr id="0" name=""/>
        <dsp:cNvSpPr/>
      </dsp:nvSpPr>
      <dsp:spPr>
        <a:xfrm>
          <a:off x="0" y="1157678"/>
          <a:ext cx="2903362" cy="1100962"/>
        </a:xfrm>
        <a:prstGeom prst="snip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>
              <a:latin typeface="Oswald Light" panose="02000303000000000000" pitchFamily="2" charset="0"/>
            </a:rPr>
            <a:t>Semiautomat </a:t>
          </a:r>
        </a:p>
      </dsp:txBody>
      <dsp:txXfrm>
        <a:off x="0" y="1249427"/>
        <a:ext cx="2811613" cy="1009213"/>
      </dsp:txXfrm>
    </dsp:sp>
    <dsp:sp modelId="{1FA4AEE1-43C4-4D2D-BFB9-12373B92A766}">
      <dsp:nvSpPr>
        <dsp:cNvPr id="0" name=""/>
        <dsp:cNvSpPr/>
      </dsp:nvSpPr>
      <dsp:spPr>
        <a:xfrm rot="5400000">
          <a:off x="5043744" y="283403"/>
          <a:ext cx="880770" cy="516153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900" kern="1200" dirty="0">
              <a:latin typeface="Oswald Light" panose="02000303000000000000" pitchFamily="2" charset="0"/>
            </a:rPr>
            <a:t>Operatorul primăriei le completează direct în portalul RAN în baza declarațiilor cetățenilor care dețin gospodării</a:t>
          </a:r>
        </a:p>
      </dsp:txBody>
      <dsp:txXfrm rot="-5400000">
        <a:off x="2903363" y="2423784"/>
        <a:ext cx="5161533" cy="880770"/>
      </dsp:txXfrm>
    </dsp:sp>
    <dsp:sp modelId="{F3688796-CD86-465D-9013-9466567CCC1B}">
      <dsp:nvSpPr>
        <dsp:cNvPr id="0" name=""/>
        <dsp:cNvSpPr/>
      </dsp:nvSpPr>
      <dsp:spPr>
        <a:xfrm>
          <a:off x="0" y="2313689"/>
          <a:ext cx="2903362" cy="1100962"/>
        </a:xfrm>
        <a:prstGeom prst="snip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>
              <a:latin typeface="Oswald Light" panose="02000303000000000000" pitchFamily="2" charset="0"/>
            </a:rPr>
            <a:t>Manual</a:t>
          </a:r>
          <a:endParaRPr lang="ro-RO" sz="3600" kern="1200" dirty="0">
            <a:latin typeface="Oswald Light" panose="02000303000000000000" pitchFamily="2" charset="0"/>
          </a:endParaRPr>
        </a:p>
      </dsp:txBody>
      <dsp:txXfrm>
        <a:off x="0" y="2405438"/>
        <a:ext cx="2811613" cy="10092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AD0DF-A271-4EAD-8959-5CAC517956A8}">
      <dsp:nvSpPr>
        <dsp:cNvPr id="0" name=""/>
        <dsp:cNvSpPr/>
      </dsp:nvSpPr>
      <dsp:spPr>
        <a:xfrm>
          <a:off x="0" y="147"/>
          <a:ext cx="8133198" cy="1159762"/>
        </a:xfrm>
        <a:prstGeom prst="rect">
          <a:avLst/>
        </a:prstGeom>
        <a:solidFill>
          <a:schemeClr val="lt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Oswald Regular" panose="02000503000000000000" pitchFamily="2" charset="0"/>
            </a:rPr>
            <a:t>Identifică discrepanțe între datele colectate în sistemul RAN, precum și între datele din RAN și alte sisteme (</a:t>
          </a:r>
          <a:r>
            <a:rPr lang="ro-RO" sz="2000" kern="1200" dirty="0" err="1">
              <a:latin typeface="Oswald Regular" panose="02000503000000000000" pitchFamily="2" charset="0"/>
            </a:rPr>
            <a:t>eTerra</a:t>
          </a:r>
          <a:r>
            <a:rPr lang="ro-RO" sz="2000" kern="1200" dirty="0">
              <a:latin typeface="Oswald Regular" panose="02000503000000000000" pitchFamily="2" charset="0"/>
            </a:rPr>
            <a:t>, APIA, DDAPT etc) în baza algoritmilor de corelare. Utilizatorul poate ajusta parametri de calcul a indicatorilor.</a:t>
          </a:r>
        </a:p>
      </dsp:txBody>
      <dsp:txXfrm>
        <a:off x="0" y="147"/>
        <a:ext cx="8133198" cy="1159762"/>
      </dsp:txXfrm>
    </dsp:sp>
    <dsp:sp modelId="{95FA92C2-395D-4F27-BA1D-3B469BD148CE}">
      <dsp:nvSpPr>
        <dsp:cNvPr id="0" name=""/>
        <dsp:cNvSpPr/>
      </dsp:nvSpPr>
      <dsp:spPr>
        <a:xfrm>
          <a:off x="0" y="1173634"/>
          <a:ext cx="8133198" cy="1159762"/>
        </a:xfrm>
        <a:prstGeom prst="rect">
          <a:avLst/>
        </a:prstGeom>
        <a:solidFill>
          <a:schemeClr val="lt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Oswald Regular" panose="02000503000000000000" pitchFamily="2" charset="0"/>
            </a:rPr>
            <a:t>Procesul se declanșează automat la primirea de noi date, dar poate fi declanșat și manual.</a:t>
          </a:r>
        </a:p>
      </dsp:txBody>
      <dsp:txXfrm>
        <a:off x="0" y="1173634"/>
        <a:ext cx="8133198" cy="1159762"/>
      </dsp:txXfrm>
    </dsp:sp>
    <dsp:sp modelId="{B79D30BF-05B8-4184-BC68-2898963D6CFF}">
      <dsp:nvSpPr>
        <dsp:cNvPr id="0" name=""/>
        <dsp:cNvSpPr/>
      </dsp:nvSpPr>
      <dsp:spPr>
        <a:xfrm>
          <a:off x="0" y="2347122"/>
          <a:ext cx="8133198" cy="1159762"/>
        </a:xfrm>
        <a:prstGeom prst="rect">
          <a:avLst/>
        </a:prstGeom>
        <a:solidFill>
          <a:schemeClr val="lt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Oswald Regular" panose="02000503000000000000" pitchFamily="2" charset="0"/>
            </a:rPr>
            <a:t>Corelarea poate fi executată la nivel de declarație a fiecărei gospodării sau la nivel de UAT.</a:t>
          </a:r>
        </a:p>
      </dsp:txBody>
      <dsp:txXfrm>
        <a:off x="0" y="2347122"/>
        <a:ext cx="8133198" cy="1159762"/>
      </dsp:txXfrm>
    </dsp:sp>
    <dsp:sp modelId="{5CF9DE9F-65DB-49E0-AE63-488979B6F03F}">
      <dsp:nvSpPr>
        <dsp:cNvPr id="0" name=""/>
        <dsp:cNvSpPr/>
      </dsp:nvSpPr>
      <dsp:spPr>
        <a:xfrm>
          <a:off x="0" y="3520609"/>
          <a:ext cx="8133198" cy="1159762"/>
        </a:xfrm>
        <a:prstGeom prst="rect">
          <a:avLst/>
        </a:prstGeom>
        <a:solidFill>
          <a:schemeClr val="lt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Oswald Regular" panose="02000503000000000000" pitchFamily="2" charset="0"/>
            </a:rPr>
            <a:t>Rezultatele corelării sunt prezentate detaliat, cu evidențierea indicatorilor calculați și a discrepanțelor, atât în format tabelar cât și grafic (pe hartă). O parte din rezultate sunt afișate în zona publică a RAN.</a:t>
          </a:r>
        </a:p>
      </dsp:txBody>
      <dsp:txXfrm>
        <a:off x="0" y="3520609"/>
        <a:ext cx="8133198" cy="11597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AD0DF-A271-4EAD-8959-5CAC517956A8}">
      <dsp:nvSpPr>
        <dsp:cNvPr id="0" name=""/>
        <dsp:cNvSpPr/>
      </dsp:nvSpPr>
      <dsp:spPr>
        <a:xfrm>
          <a:off x="0" y="331721"/>
          <a:ext cx="8133198" cy="515432"/>
        </a:xfrm>
        <a:prstGeom prst="rect">
          <a:avLst/>
        </a:prstGeom>
        <a:solidFill>
          <a:schemeClr val="lt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>
              <a:latin typeface="Oswald Regular" panose="02000503000000000000" pitchFamily="2" charset="0"/>
            </a:rPr>
            <a:t>Asigură integrarea componentelor interne ale RAN precum și interfețele cu sistemele externe RAN.</a:t>
          </a:r>
        </a:p>
      </dsp:txBody>
      <dsp:txXfrm>
        <a:off x="0" y="331721"/>
        <a:ext cx="8133198" cy="515432"/>
      </dsp:txXfrm>
    </dsp:sp>
    <dsp:sp modelId="{95FA92C2-395D-4F27-BA1D-3B469BD148CE}">
      <dsp:nvSpPr>
        <dsp:cNvPr id="0" name=""/>
        <dsp:cNvSpPr/>
      </dsp:nvSpPr>
      <dsp:spPr>
        <a:xfrm>
          <a:off x="0" y="1031473"/>
          <a:ext cx="8133198" cy="1262174"/>
        </a:xfrm>
        <a:prstGeom prst="rect">
          <a:avLst/>
        </a:prstGeom>
        <a:solidFill>
          <a:schemeClr val="lt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>
              <a:latin typeface="Oswald Regular" panose="02000503000000000000" pitchFamily="2" charset="0"/>
            </a:rPr>
            <a:t>Interfețele cu instituții externe sunt bazate pe servicii WEB și asigură: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>
              <a:latin typeface="Oswald Regular" panose="02000503000000000000" pitchFamily="2" charset="0"/>
            </a:rPr>
            <a:t>- Primirea datelor primare din registrul agricol de la primării (UAT)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>
              <a:latin typeface="Oswald Regular" panose="02000503000000000000" pitchFamily="2" charset="0"/>
            </a:rPr>
            <a:t>- Primire de date pentru corelare de la APIA sau tip GIS și pentru afișare de la ANARZ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>
              <a:latin typeface="Oswald Regular" panose="02000503000000000000" pitchFamily="2" charset="0"/>
            </a:rPr>
            <a:t>- Expunerea datelor primare/agregate din registrul agricol către instituții (APIA, INS, ANAF etc)</a:t>
          </a:r>
        </a:p>
      </dsp:txBody>
      <dsp:txXfrm>
        <a:off x="0" y="1031473"/>
        <a:ext cx="8133198" cy="1262174"/>
      </dsp:txXfrm>
    </dsp:sp>
    <dsp:sp modelId="{B79D30BF-05B8-4184-BC68-2898963D6CFF}">
      <dsp:nvSpPr>
        <dsp:cNvPr id="0" name=""/>
        <dsp:cNvSpPr/>
      </dsp:nvSpPr>
      <dsp:spPr>
        <a:xfrm>
          <a:off x="0" y="2477967"/>
          <a:ext cx="8133198" cy="1870829"/>
        </a:xfrm>
        <a:prstGeom prst="rect">
          <a:avLst/>
        </a:prstGeom>
        <a:solidFill>
          <a:schemeClr val="lt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>
              <a:latin typeface="Oswald Regular" panose="02000503000000000000" pitchFamily="2" charset="0"/>
            </a:rPr>
            <a:t>Interfețele cu sistemele interne ale ANCPI sunt bazate pe servicii web sau alte integrări: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>
              <a:latin typeface="Oswald Regular" panose="02000503000000000000" pitchFamily="2" charset="0"/>
            </a:rPr>
            <a:t>- </a:t>
          </a:r>
          <a:r>
            <a:rPr lang="ro-RO" sz="1600" kern="1200" dirty="0" err="1">
              <a:latin typeface="Oswald Regular" panose="02000503000000000000" pitchFamily="2" charset="0"/>
            </a:rPr>
            <a:t>eTerra</a:t>
          </a:r>
          <a:r>
            <a:rPr lang="ro-RO" sz="1600" kern="1200" dirty="0">
              <a:latin typeface="Oswald Regular" panose="02000503000000000000" pitchFamily="2" charset="0"/>
            </a:rPr>
            <a:t> (pentru obținere date alfanumerice dar și de tip GIS)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>
              <a:latin typeface="Oswald Regular" panose="02000503000000000000" pitchFamily="2" charset="0"/>
            </a:rPr>
            <a:t>- DDAPT (pentru corelare și pentru afișare în portal)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>
              <a:latin typeface="Oswald Regular" panose="02000503000000000000" pitchFamily="2" charset="0"/>
            </a:rPr>
            <a:t>- RTI (pentru afișare în portal)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>
              <a:latin typeface="Oswald Regular" panose="02000503000000000000" pitchFamily="2" charset="0"/>
            </a:rPr>
            <a:t>- RENNS (pentru obținerea adresei și a coordonatelor GIS ale acesteia)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>
              <a:latin typeface="Oswald Regular" panose="02000503000000000000" pitchFamily="2" charset="0"/>
            </a:rPr>
            <a:t>- CMS</a:t>
          </a:r>
        </a:p>
      </dsp:txBody>
      <dsp:txXfrm>
        <a:off x="0" y="2477967"/>
        <a:ext cx="8133198" cy="18708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AD0DF-A271-4EAD-8959-5CAC517956A8}">
      <dsp:nvSpPr>
        <dsp:cNvPr id="0" name=""/>
        <dsp:cNvSpPr/>
      </dsp:nvSpPr>
      <dsp:spPr>
        <a:xfrm>
          <a:off x="0" y="50549"/>
          <a:ext cx="8133198" cy="1364220"/>
        </a:xfrm>
        <a:prstGeom prst="rect">
          <a:avLst/>
        </a:prstGeom>
        <a:solidFill>
          <a:schemeClr val="bg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kern="1200" dirty="0">
              <a:solidFill>
                <a:schemeClr val="tx1"/>
              </a:solidFill>
              <a:latin typeface="Oswald Regular" panose="02000503000000000000" pitchFamily="2" charset="0"/>
            </a:rPr>
            <a:t>Asigură stocarea documentelor vehiculate în sistemul RAN (rapoartele centralizatoare publicate, cererile de corecție ale gospodarilor și documentele atașate lor). Gestionează versiunile acestora</a:t>
          </a:r>
        </a:p>
      </dsp:txBody>
      <dsp:txXfrm>
        <a:off x="0" y="50549"/>
        <a:ext cx="8133198" cy="1364220"/>
      </dsp:txXfrm>
    </dsp:sp>
    <dsp:sp modelId="{95FA92C2-395D-4F27-BA1D-3B469BD148CE}">
      <dsp:nvSpPr>
        <dsp:cNvPr id="0" name=""/>
        <dsp:cNvSpPr/>
      </dsp:nvSpPr>
      <dsp:spPr>
        <a:xfrm>
          <a:off x="0" y="1478129"/>
          <a:ext cx="8133198" cy="1364220"/>
        </a:xfrm>
        <a:prstGeom prst="rect">
          <a:avLst/>
        </a:prstGeom>
        <a:solidFill>
          <a:schemeClr val="bg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kern="1200" dirty="0">
              <a:solidFill>
                <a:schemeClr val="tx1"/>
              </a:solidFill>
              <a:latin typeface="Oswald Regular" panose="02000503000000000000" pitchFamily="2" charset="0"/>
            </a:rPr>
            <a:t>Este integrată în mod programatic cu portalul RAN – documentele din ELO sunt accesate de utilizatori din portal în funcție de drepturi</a:t>
          </a:r>
        </a:p>
      </dsp:txBody>
      <dsp:txXfrm>
        <a:off x="0" y="1478129"/>
        <a:ext cx="8133198" cy="1364220"/>
      </dsp:txXfrm>
    </dsp:sp>
    <dsp:sp modelId="{B79D30BF-05B8-4184-BC68-2898963D6CFF}">
      <dsp:nvSpPr>
        <dsp:cNvPr id="0" name=""/>
        <dsp:cNvSpPr/>
      </dsp:nvSpPr>
      <dsp:spPr>
        <a:xfrm>
          <a:off x="0" y="2905710"/>
          <a:ext cx="8133198" cy="1364220"/>
        </a:xfrm>
        <a:prstGeom prst="rect">
          <a:avLst/>
        </a:prstGeom>
        <a:solidFill>
          <a:schemeClr val="bg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kern="1200" dirty="0">
              <a:solidFill>
                <a:schemeClr val="tx1"/>
              </a:solidFill>
              <a:latin typeface="Oswald Regular" panose="02000503000000000000" pitchFamily="2" charset="0"/>
            </a:rPr>
            <a:t>Poate fi accesat direct prin interfața web proprie (din portal RAN) sau prin intermediul clientului solid ELO în baza licențelor furnizate</a:t>
          </a:r>
        </a:p>
      </dsp:txBody>
      <dsp:txXfrm>
        <a:off x="0" y="2905710"/>
        <a:ext cx="8133198" cy="13642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AD0DF-A271-4EAD-8959-5CAC517956A8}">
      <dsp:nvSpPr>
        <dsp:cNvPr id="0" name=""/>
        <dsp:cNvSpPr/>
      </dsp:nvSpPr>
      <dsp:spPr>
        <a:xfrm>
          <a:off x="0" y="483104"/>
          <a:ext cx="8133198" cy="799749"/>
        </a:xfrm>
        <a:prstGeom prst="rect">
          <a:avLst/>
        </a:prstGeom>
        <a:solidFill>
          <a:schemeClr val="lt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latin typeface="Oswald Regular" panose="02000503000000000000" pitchFamily="2" charset="0"/>
            </a:rPr>
            <a:t>Construieste baza de date pentru raportare a RAN pe baza datelor o</a:t>
          </a:r>
          <a:r>
            <a:rPr lang="en-US" sz="2400" kern="1200" dirty="0" err="1" smtClean="0">
              <a:latin typeface="Oswald Regular" panose="02000503000000000000" pitchFamily="2" charset="0"/>
            </a:rPr>
            <a:t>pera</a:t>
          </a:r>
          <a:r>
            <a:rPr lang="ro-RO" sz="2400" kern="1200" dirty="0" smtClean="0">
              <a:latin typeface="Oswald Regular" panose="02000503000000000000" pitchFamily="2" charset="0"/>
            </a:rPr>
            <a:t>ț</a:t>
          </a:r>
          <a:r>
            <a:rPr lang="en-US" sz="2400" kern="1200" dirty="0" err="1" smtClean="0">
              <a:latin typeface="Oswald Regular" panose="02000503000000000000" pitchFamily="2" charset="0"/>
            </a:rPr>
            <a:t>ionale</a:t>
          </a:r>
          <a:r>
            <a:rPr lang="en-US" sz="2400" kern="1200" dirty="0" smtClean="0">
              <a:latin typeface="Oswald Regular" panose="02000503000000000000" pitchFamily="2" charset="0"/>
            </a:rPr>
            <a:t> </a:t>
          </a:r>
          <a:r>
            <a:rPr lang="ro-RO" sz="2400" kern="1200" dirty="0" smtClean="0">
              <a:latin typeface="Oswald Regular" panose="02000503000000000000" pitchFamily="2" charset="0"/>
            </a:rPr>
            <a:t>încarcate de primării</a:t>
          </a:r>
          <a:endParaRPr lang="ro-RO" sz="2400" kern="1200" dirty="0">
            <a:latin typeface="Oswald Regular" panose="02000503000000000000" pitchFamily="2" charset="0"/>
          </a:endParaRPr>
        </a:p>
      </dsp:txBody>
      <dsp:txXfrm>
        <a:off x="0" y="483104"/>
        <a:ext cx="8133198" cy="799749"/>
      </dsp:txXfrm>
    </dsp:sp>
    <dsp:sp modelId="{4107032D-8ED9-4003-AA86-566EFC63B4E6}">
      <dsp:nvSpPr>
        <dsp:cNvPr id="0" name=""/>
        <dsp:cNvSpPr/>
      </dsp:nvSpPr>
      <dsp:spPr>
        <a:xfrm>
          <a:off x="0" y="1532818"/>
          <a:ext cx="8133198" cy="1272960"/>
        </a:xfrm>
        <a:prstGeom prst="roundRect">
          <a:avLst/>
        </a:prstGeom>
        <a:solidFill>
          <a:schemeClr val="lt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latin typeface="Oswald Regular" panose="02000503000000000000" pitchFamily="2" charset="0"/>
            </a:rPr>
            <a:t>Generează rapoarte centralizatoare in format PDF pentru a putea fi consultate atat de toate categoriile de utilizatori ai RAN</a:t>
          </a:r>
          <a:endParaRPr lang="ro-RO" sz="2400" kern="1200" dirty="0">
            <a:latin typeface="Oswald Regular" panose="02000503000000000000" pitchFamily="2" charset="0"/>
          </a:endParaRPr>
        </a:p>
      </dsp:txBody>
      <dsp:txXfrm>
        <a:off x="62141" y="1594959"/>
        <a:ext cx="8008916" cy="1148678"/>
      </dsp:txXfrm>
    </dsp:sp>
    <dsp:sp modelId="{DD43C259-6A10-4199-977D-CC8C1A032E0A}">
      <dsp:nvSpPr>
        <dsp:cNvPr id="0" name=""/>
        <dsp:cNvSpPr/>
      </dsp:nvSpPr>
      <dsp:spPr>
        <a:xfrm>
          <a:off x="0" y="3047858"/>
          <a:ext cx="8133198" cy="1272960"/>
        </a:xfrm>
        <a:prstGeom prst="roundRect">
          <a:avLst/>
        </a:prstGeom>
        <a:solidFill>
          <a:schemeClr val="lt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latin typeface="Oswald Regular" panose="02000503000000000000" pitchFamily="2" charset="0"/>
            </a:rPr>
            <a:t>Permite crearea de rapoarte noi pe baza datelor consolidate la nivelul RAN </a:t>
          </a:r>
          <a:endParaRPr lang="ro-RO" sz="2400" kern="1200" dirty="0">
            <a:latin typeface="Oswald Regular" panose="02000503000000000000" pitchFamily="2" charset="0"/>
          </a:endParaRPr>
        </a:p>
      </dsp:txBody>
      <dsp:txXfrm>
        <a:off x="62141" y="3109999"/>
        <a:ext cx="8008916" cy="11486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AD0DF-A271-4EAD-8959-5CAC517956A8}">
      <dsp:nvSpPr>
        <dsp:cNvPr id="0" name=""/>
        <dsp:cNvSpPr/>
      </dsp:nvSpPr>
      <dsp:spPr>
        <a:xfrm>
          <a:off x="0" y="1699"/>
          <a:ext cx="8133198" cy="1048320"/>
        </a:xfrm>
        <a:prstGeom prst="rect">
          <a:avLst/>
        </a:prstGeom>
        <a:solidFill>
          <a:schemeClr val="lt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Oswald Regular" panose="02000503000000000000" pitchFamily="2" charset="0"/>
            </a:rPr>
            <a:t>Este componenta suport pentru toate funcționalitățile sistemului care implică lucrul cu hărți și obiecte geospațiale</a:t>
          </a:r>
        </a:p>
      </dsp:txBody>
      <dsp:txXfrm>
        <a:off x="0" y="1699"/>
        <a:ext cx="8133198" cy="1048320"/>
      </dsp:txXfrm>
    </dsp:sp>
    <dsp:sp modelId="{95FA92C2-395D-4F27-BA1D-3B469BD148CE}">
      <dsp:nvSpPr>
        <dsp:cNvPr id="0" name=""/>
        <dsp:cNvSpPr/>
      </dsp:nvSpPr>
      <dsp:spPr>
        <a:xfrm>
          <a:off x="0" y="1211299"/>
          <a:ext cx="8133198" cy="1048320"/>
        </a:xfrm>
        <a:prstGeom prst="rect">
          <a:avLst/>
        </a:prstGeom>
        <a:solidFill>
          <a:schemeClr val="lt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Oswald Regular" panose="02000503000000000000" pitchFamily="2" charset="0"/>
            </a:rPr>
            <a:t>Este utilizată programatic din portal pentru afișarea registrului agricol și a resurselor </a:t>
          </a:r>
          <a:r>
            <a:rPr lang="ro-RO" sz="2000" kern="1200" dirty="0" err="1">
              <a:latin typeface="Oswald Regular" panose="02000503000000000000" pitchFamily="2" charset="0"/>
            </a:rPr>
            <a:t>geospațile</a:t>
          </a:r>
          <a:r>
            <a:rPr lang="ro-RO" sz="2000" kern="1200" dirty="0">
              <a:latin typeface="Oswald Regular" panose="02000503000000000000" pitchFamily="2" charset="0"/>
            </a:rPr>
            <a:t> pe hartă (terenuri, culturi, plantații, clădiri, adrese administrative)</a:t>
          </a:r>
        </a:p>
      </dsp:txBody>
      <dsp:txXfrm>
        <a:off x="0" y="1211299"/>
        <a:ext cx="8133198" cy="1048320"/>
      </dsp:txXfrm>
    </dsp:sp>
    <dsp:sp modelId="{B79D30BF-05B8-4184-BC68-2898963D6CFF}">
      <dsp:nvSpPr>
        <dsp:cNvPr id="0" name=""/>
        <dsp:cNvSpPr/>
      </dsp:nvSpPr>
      <dsp:spPr>
        <a:xfrm>
          <a:off x="0" y="2420899"/>
          <a:ext cx="8133198" cy="1048320"/>
        </a:xfrm>
        <a:prstGeom prst="rect">
          <a:avLst/>
        </a:prstGeom>
        <a:solidFill>
          <a:schemeClr val="lt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Oswald Regular" panose="02000503000000000000" pitchFamily="2" charset="0"/>
            </a:rPr>
            <a:t>Este utilizată din portal atunci când sunt materializate grafic resursele agricole ale unei gospodării în cadrul completării manuale a registrului agricol.</a:t>
          </a:r>
        </a:p>
      </dsp:txBody>
      <dsp:txXfrm>
        <a:off x="0" y="2420899"/>
        <a:ext cx="8133198" cy="1048320"/>
      </dsp:txXfrm>
    </dsp:sp>
    <dsp:sp modelId="{5CF9DE9F-65DB-49E0-AE63-488979B6F03F}">
      <dsp:nvSpPr>
        <dsp:cNvPr id="0" name=""/>
        <dsp:cNvSpPr/>
      </dsp:nvSpPr>
      <dsp:spPr>
        <a:xfrm>
          <a:off x="0" y="3630499"/>
          <a:ext cx="8133198" cy="1048320"/>
        </a:xfrm>
        <a:prstGeom prst="rect">
          <a:avLst/>
        </a:prstGeom>
        <a:solidFill>
          <a:schemeClr val="lt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Oswald Regular" panose="02000503000000000000" pitchFamily="2" charset="0"/>
            </a:rPr>
            <a:t>Permite extinderea ușoară cu noi surse de date spațiale.</a:t>
          </a:r>
        </a:p>
      </dsp:txBody>
      <dsp:txXfrm>
        <a:off x="0" y="3630499"/>
        <a:ext cx="8133198" cy="10483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DFA8A-2318-4B72-9A93-0F10280D4F84}">
      <dsp:nvSpPr>
        <dsp:cNvPr id="0" name=""/>
        <dsp:cNvSpPr/>
      </dsp:nvSpPr>
      <dsp:spPr>
        <a:xfrm>
          <a:off x="0" y="72012"/>
          <a:ext cx="784189" cy="1255409"/>
        </a:xfrm>
        <a:prstGeom prst="rect">
          <a:avLst/>
        </a:prstGeom>
        <a:solidFill>
          <a:srgbClr val="90D35F"/>
        </a:solidFill>
        <a:ln w="25400" cap="flat" cmpd="sng" algn="ctr">
          <a:noFill/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5800" kern="1200" dirty="0"/>
            <a:t>?</a:t>
          </a:r>
        </a:p>
      </dsp:txBody>
      <dsp:txXfrm>
        <a:off x="0" y="72012"/>
        <a:ext cx="784189" cy="1255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73C65-D02D-499A-8887-38CAE34DFD8E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6C966-428D-4CAC-B7FB-0050A6753B1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6354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>
            <a:lvl1pPr>
              <a:defRPr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swald Light" panose="02000303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50" y="116632"/>
            <a:ext cx="1216901" cy="7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71" y="116632"/>
            <a:ext cx="1216901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1216901" cy="7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54" y="6153656"/>
            <a:ext cx="539492" cy="5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2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9949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648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576064"/>
          </a:xfrm>
        </p:spPr>
        <p:txBody>
          <a:bodyPr>
            <a:noAutofit/>
          </a:bodyPr>
          <a:lstStyle>
            <a:lvl1pPr>
              <a:defRPr sz="3600"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latin typeface="Oswald Light" panose="02000303000000000000" pitchFamily="2" charset="0"/>
              </a:defRPr>
            </a:lvl1pPr>
            <a:lvl2pPr>
              <a:defRPr>
                <a:latin typeface="Oswald Light" panose="02000303000000000000" pitchFamily="2" charset="0"/>
              </a:defRPr>
            </a:lvl2pPr>
            <a:lvl3pPr>
              <a:defRPr>
                <a:latin typeface="Oswald Light" panose="02000303000000000000" pitchFamily="2" charset="0"/>
              </a:defRPr>
            </a:lvl3pPr>
            <a:lvl4pPr>
              <a:defRPr>
                <a:latin typeface="Oswald Light" panose="02000303000000000000" pitchFamily="2" charset="0"/>
              </a:defRPr>
            </a:lvl4pPr>
            <a:lvl5pPr>
              <a:defRPr>
                <a:latin typeface="Oswald Light" panose="02000303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50" y="116632"/>
            <a:ext cx="1216901" cy="7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71" y="116632"/>
            <a:ext cx="1216901" cy="7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1216901" cy="7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54" y="6153656"/>
            <a:ext cx="539492" cy="5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3242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3720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8650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3554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2634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8180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827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7046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Registrul Agricol Național (RAN)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Prezentarea sistemului</a:t>
            </a:r>
          </a:p>
        </p:txBody>
      </p:sp>
    </p:spTree>
    <p:extLst>
      <p:ext uri="{BB962C8B-B14F-4D97-AF65-F5344CB8AC3E}">
        <p14:creationId xmlns:p14="http://schemas.microsoft.com/office/powerpoint/2010/main" val="209752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 dirty="0"/>
              <a:t>Introducere date primare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41893251"/>
              </p:ext>
            </p:extLst>
          </p:nvPr>
        </p:nvGraphicFramePr>
        <p:xfrm>
          <a:off x="539552" y="2627938"/>
          <a:ext cx="8064896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39552" y="1556792"/>
            <a:ext cx="8064896" cy="9144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solidFill>
                  <a:schemeClr val="tx1"/>
                </a:solidFill>
                <a:latin typeface="Oswald Light" panose="02000303000000000000" pitchFamily="2" charset="0"/>
              </a:rPr>
              <a:t>Primăriile vor transmite datele primare către sistemul RAN prin 3 canale</a:t>
            </a:r>
          </a:p>
        </p:txBody>
      </p:sp>
    </p:spTree>
    <p:extLst>
      <p:ext uri="{BB962C8B-B14F-4D97-AF65-F5344CB8AC3E}">
        <p14:creationId xmlns:p14="http://schemas.microsoft.com/office/powerpoint/2010/main" val="37472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434762"/>
          </a:xfrm>
        </p:spPr>
        <p:txBody>
          <a:bodyPr>
            <a:noAutofit/>
          </a:bodyPr>
          <a:lstStyle/>
          <a:p>
            <a:r>
              <a:rPr lang="ro-RO" sz="3200" dirty="0"/>
              <a:t>Introducere date primare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99877"/>
            <a:ext cx="7320111" cy="504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4032449" cy="53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Corelare cadastrală</a:t>
            </a: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775991"/>
              </p:ext>
            </p:extLst>
          </p:nvPr>
        </p:nvGraphicFramePr>
        <p:xfrm>
          <a:off x="543258" y="1484784"/>
          <a:ext cx="8133198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08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Integrare și interfațare</a:t>
            </a: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637468"/>
              </p:ext>
            </p:extLst>
          </p:nvPr>
        </p:nvGraphicFramePr>
        <p:xfrm>
          <a:off x="543258" y="1484784"/>
          <a:ext cx="8133198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65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Document management (ELO)</a:t>
            </a: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637751"/>
              </p:ext>
            </p:extLst>
          </p:nvPr>
        </p:nvGraphicFramePr>
        <p:xfrm>
          <a:off x="543258" y="1450876"/>
          <a:ext cx="813319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092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938387"/>
              </p:ext>
            </p:extLst>
          </p:nvPr>
        </p:nvGraphicFramePr>
        <p:xfrm>
          <a:off x="543258" y="1484784"/>
          <a:ext cx="8133198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94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5"/>
            <a:ext cx="8136904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Componenta geospațială (</a:t>
            </a:r>
            <a:r>
              <a:rPr lang="ro-RO" dirty="0" err="1"/>
              <a:t>ArcGis</a:t>
            </a:r>
            <a:r>
              <a:rPr lang="ro-RO" dirty="0"/>
              <a:t>)</a:t>
            </a: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195150"/>
              </p:ext>
            </p:extLst>
          </p:nvPr>
        </p:nvGraphicFramePr>
        <p:xfrm>
          <a:off x="543258" y="1484784"/>
          <a:ext cx="8133198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8032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36" y="1556792"/>
            <a:ext cx="8352928" cy="459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0936" y="1556792"/>
            <a:ext cx="8352928" cy="4598268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Întrebări și răspunsuri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13980472"/>
              </p:ext>
            </p:extLst>
          </p:nvPr>
        </p:nvGraphicFramePr>
        <p:xfrm>
          <a:off x="4205305" y="2065970"/>
          <a:ext cx="784189" cy="143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495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Obiectiv sistem</a:t>
            </a:r>
          </a:p>
          <a:p>
            <a:r>
              <a:rPr lang="ro-RO" dirty="0"/>
              <a:t>Beneficiarii și categoriile de utilizatori</a:t>
            </a:r>
          </a:p>
          <a:p>
            <a:pPr lvl="0"/>
            <a:r>
              <a:rPr lang="ro-RO" dirty="0"/>
              <a:t>Prezentare succintă a sistemului</a:t>
            </a:r>
          </a:p>
          <a:p>
            <a:r>
              <a:rPr lang="ro-RO" dirty="0"/>
              <a:t>Componentele și capabilitățile sistemului</a:t>
            </a:r>
          </a:p>
          <a:p>
            <a:pPr marL="0" indent="0">
              <a:buNone/>
            </a:pPr>
            <a:endParaRPr lang="ro-RO" dirty="0"/>
          </a:p>
          <a:p>
            <a:pPr lvl="1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82712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24" y="3933056"/>
            <a:ext cx="2327997" cy="237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Obiectiv sistem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3960440"/>
          </a:xfrm>
          <a:solidFill>
            <a:schemeClr val="lt1">
              <a:alpha val="80000"/>
            </a:schemeClr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b="1" dirty="0">
                <a:solidFill>
                  <a:schemeClr val="tx1"/>
                </a:solidFill>
                <a:latin typeface="Oswald Light" panose="02000303000000000000" pitchFamily="2" charset="0"/>
              </a:rPr>
              <a:t>Consolidarea</a:t>
            </a:r>
            <a:r>
              <a:rPr lang="ro-RO" dirty="0">
                <a:solidFill>
                  <a:schemeClr val="tx1"/>
                </a:solidFill>
                <a:latin typeface="Oswald Light" panose="02000303000000000000" pitchFamily="2" charset="0"/>
              </a:rPr>
              <a:t> datelor registrelor agricole locale de la nivel de UAT (primărie) </a:t>
            </a:r>
          </a:p>
          <a:p>
            <a:pPr>
              <a:buFontTx/>
              <a:buChar char="-"/>
            </a:pPr>
            <a:r>
              <a:rPr lang="ro-RO" dirty="0">
                <a:solidFill>
                  <a:schemeClr val="tx1"/>
                </a:solidFill>
                <a:latin typeface="Oswald Light" panose="02000303000000000000" pitchFamily="2" charset="0"/>
              </a:rPr>
              <a:t>într-un </a:t>
            </a:r>
            <a:r>
              <a:rPr lang="ro-RO" b="1" dirty="0">
                <a:solidFill>
                  <a:schemeClr val="tx1"/>
                </a:solidFill>
                <a:latin typeface="Oswald Light" panose="02000303000000000000" pitchFamily="2" charset="0"/>
              </a:rPr>
              <a:t>sistem central</a:t>
            </a:r>
            <a:r>
              <a:rPr lang="ro-RO" dirty="0">
                <a:solidFill>
                  <a:schemeClr val="tx1"/>
                </a:solidFill>
                <a:latin typeface="Oswald Light" panose="02000303000000000000" pitchFamily="2" charset="0"/>
              </a:rPr>
              <a:t>, </a:t>
            </a:r>
          </a:p>
          <a:p>
            <a:pPr>
              <a:buFontTx/>
              <a:buChar char="-"/>
            </a:pPr>
            <a:r>
              <a:rPr lang="ro-RO" dirty="0">
                <a:solidFill>
                  <a:schemeClr val="tx1"/>
                </a:solidFill>
                <a:latin typeface="Oswald Light" panose="02000303000000000000" pitchFamily="2" charset="0"/>
              </a:rPr>
              <a:t>într-un format </a:t>
            </a:r>
            <a:r>
              <a:rPr lang="ro-RO" b="1" dirty="0">
                <a:solidFill>
                  <a:schemeClr val="tx1"/>
                </a:solidFill>
                <a:latin typeface="Oswald Light" panose="02000303000000000000" pitchFamily="2" charset="0"/>
              </a:rPr>
              <a:t>standardizat, electronic</a:t>
            </a:r>
            <a:r>
              <a:rPr lang="ro-RO" dirty="0">
                <a:solidFill>
                  <a:schemeClr val="tx1"/>
                </a:solidFill>
                <a:latin typeface="Oswald Light" panose="02000303000000000000" pitchFamily="2" charset="0"/>
              </a:rPr>
              <a:t>, </a:t>
            </a:r>
          </a:p>
          <a:p>
            <a:pPr>
              <a:buFontTx/>
              <a:buChar char="-"/>
            </a:pPr>
            <a:r>
              <a:rPr lang="ro-RO" dirty="0">
                <a:solidFill>
                  <a:schemeClr val="tx1"/>
                </a:solidFill>
                <a:latin typeface="Oswald Light" panose="02000303000000000000" pitchFamily="2" charset="0"/>
              </a:rPr>
              <a:t>într-o manieră </a:t>
            </a:r>
            <a:r>
              <a:rPr lang="ro-RO" b="1" dirty="0">
                <a:solidFill>
                  <a:schemeClr val="tx1"/>
                </a:solidFill>
                <a:latin typeface="Oswald Light" panose="02000303000000000000" pitchFamily="2" charset="0"/>
              </a:rPr>
              <a:t>automatizată</a:t>
            </a:r>
            <a:r>
              <a:rPr lang="ro-RO" dirty="0">
                <a:solidFill>
                  <a:schemeClr val="tx1"/>
                </a:solidFill>
                <a:latin typeface="Oswald Light" panose="02000303000000000000" pitchFamily="2" charset="0"/>
              </a:rPr>
              <a:t> </a:t>
            </a:r>
          </a:p>
          <a:p>
            <a:pPr marL="0" indent="0">
              <a:buNone/>
            </a:pPr>
            <a:r>
              <a:rPr lang="ro-RO" dirty="0">
                <a:solidFill>
                  <a:schemeClr val="tx1"/>
                </a:solidFill>
              </a:rPr>
              <a:t>p</a:t>
            </a:r>
            <a:r>
              <a:rPr lang="ro-RO" dirty="0">
                <a:solidFill>
                  <a:schemeClr val="tx1"/>
                </a:solidFill>
                <a:latin typeface="Oswald Light" panose="02000303000000000000" pitchFamily="2" charset="0"/>
              </a:rPr>
              <a:t>recum și </a:t>
            </a:r>
            <a:r>
              <a:rPr lang="ro-RO" b="1" dirty="0">
                <a:solidFill>
                  <a:schemeClr val="tx1"/>
                </a:solidFill>
              </a:rPr>
              <a:t>accesarea acestor date </a:t>
            </a:r>
            <a:r>
              <a:rPr lang="ro-RO" dirty="0">
                <a:solidFill>
                  <a:schemeClr val="tx1"/>
                </a:solidFill>
                <a:latin typeface="Oswald Light" panose="02000303000000000000" pitchFamily="2" charset="0"/>
              </a:rPr>
              <a:t>în mod </a:t>
            </a:r>
            <a:r>
              <a:rPr lang="ro-RO" b="1" dirty="0">
                <a:solidFill>
                  <a:schemeClr val="tx1"/>
                </a:solidFill>
                <a:latin typeface="Oswald Light" panose="02000303000000000000" pitchFamily="2" charset="0"/>
              </a:rPr>
              <a:t>securizat</a:t>
            </a:r>
            <a:r>
              <a:rPr lang="ro-RO" dirty="0">
                <a:solidFill>
                  <a:schemeClr val="tx1"/>
                </a:solidFill>
                <a:latin typeface="Oswald Light" panose="02000303000000000000" pitchFamily="2" charset="0"/>
              </a:rPr>
              <a:t>, indiferent de locație, de către cei care au dreptul și nevoia de a le utiliza precum și în forma în care au nevoie spre a le utiliza.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2958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Beneficiarii și categoriile de utilizatori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96855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40000"/>
              </a:lnSpc>
            </a:pPr>
            <a:r>
              <a:rPr lang="ro-RO" b="1" dirty="0">
                <a:ea typeface="Verdana" panose="020B0604030504040204" pitchFamily="34" charset="0"/>
                <a:cs typeface="Verdana" panose="020B0604030504040204" pitchFamily="34" charset="0"/>
              </a:rPr>
              <a:t>ANCPI </a:t>
            </a:r>
            <a:r>
              <a:rPr lang="ro-RO" dirty="0">
                <a:ea typeface="Verdana" panose="020B0604030504040204" pitchFamily="34" charset="0"/>
                <a:cs typeface="Verdana" panose="020B0604030504040204" pitchFamily="34" charset="0"/>
              </a:rPr>
              <a:t>care gestionează sistemul de cadastru și publicitate imobiliară,  deține și furnizează informații geo spațiale ale teritoriului țării 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ro-RO" b="1" dirty="0">
                <a:ea typeface="Verdana" panose="020B0604030504040204" pitchFamily="34" charset="0"/>
                <a:cs typeface="Verdana" panose="020B0604030504040204" pitchFamily="34" charset="0"/>
              </a:rPr>
              <a:t>Ministerul Agriculturii și agențiilor subordonate </a:t>
            </a:r>
            <a:r>
              <a:rPr lang="ro-RO" dirty="0">
                <a:ea typeface="Verdana" panose="020B0604030504040204" pitchFamily="34" charset="0"/>
                <a:cs typeface="Verdana" panose="020B0604030504040204" pitchFamily="34" charset="0"/>
              </a:rPr>
              <a:t>care elaborează politici agricole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ro-RO" b="1" dirty="0" err="1">
                <a:ea typeface="Verdana" panose="020B0604030504040204" pitchFamily="34" charset="0"/>
                <a:cs typeface="Verdana" panose="020B0604030504040204" pitchFamily="34" charset="0"/>
              </a:rPr>
              <a:t>UAT-uri</a:t>
            </a:r>
            <a:r>
              <a:rPr lang="ro-RO" b="1" dirty="0">
                <a:ea typeface="Verdana" panose="020B0604030504040204" pitchFamily="34" charset="0"/>
                <a:cs typeface="Verdana" panose="020B0604030504040204" pitchFamily="34" charset="0"/>
              </a:rPr>
              <a:t> (Primărie)</a:t>
            </a:r>
            <a:r>
              <a:rPr lang="ro-RO" dirty="0">
                <a:ea typeface="Verdana" panose="020B0604030504040204" pitchFamily="34" charset="0"/>
                <a:cs typeface="Verdana" panose="020B0604030504040204" pitchFamily="34" charset="0"/>
              </a:rPr>
              <a:t> care gestionează registrul agricol local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ro-RO" b="1" dirty="0">
                <a:ea typeface="Verdana" panose="020B0604030504040204" pitchFamily="34" charset="0"/>
                <a:cs typeface="Verdana" panose="020B0604030504040204" pitchFamily="34" charset="0"/>
              </a:rPr>
              <a:t>Consiliu județean</a:t>
            </a:r>
            <a:r>
              <a:rPr lang="ro-RO" dirty="0">
                <a:ea typeface="Verdana" panose="020B0604030504040204" pitchFamily="34" charset="0"/>
                <a:cs typeface="Verdana" panose="020B0604030504040204" pitchFamily="34" charset="0"/>
              </a:rPr>
              <a:t> prin care se centralizează în prezent datele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ro-RO" b="1" dirty="0">
                <a:ea typeface="Verdana" panose="020B0604030504040204" pitchFamily="34" charset="0"/>
                <a:cs typeface="Verdana" panose="020B0604030504040204" pitchFamily="34" charset="0"/>
              </a:rPr>
              <a:t>Cetățeni (gospodării)</a:t>
            </a:r>
            <a:r>
              <a:rPr lang="ro-RO" dirty="0">
                <a:ea typeface="Verdana" panose="020B0604030504040204" pitchFamily="34" charset="0"/>
                <a:cs typeface="Verdana" panose="020B0604030504040204" pitchFamily="34" charset="0"/>
              </a:rPr>
              <a:t> care declară datele în registrul local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ro-RO" b="1" dirty="0">
                <a:ea typeface="Verdana" panose="020B0604030504040204" pitchFamily="34" charset="0"/>
                <a:cs typeface="Verdana" panose="020B0604030504040204" pitchFamily="34" charset="0"/>
              </a:rPr>
              <a:t>APIA</a:t>
            </a:r>
            <a:r>
              <a:rPr lang="ro-RO" dirty="0">
                <a:ea typeface="Verdana" panose="020B0604030504040204" pitchFamily="34" charset="0"/>
                <a:cs typeface="Verdana" panose="020B0604030504040204" pitchFamily="34" charset="0"/>
              </a:rPr>
              <a:t>  care gestionează subvențiile în agricultură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ro-RO" b="1" dirty="0">
                <a:ea typeface="Verdana" panose="020B0604030504040204" pitchFamily="34" charset="0"/>
                <a:cs typeface="Verdana" panose="020B0604030504040204" pitchFamily="34" charset="0"/>
              </a:rPr>
              <a:t>ANARZ </a:t>
            </a:r>
            <a:r>
              <a:rPr lang="ro-RO" dirty="0">
                <a:ea typeface="Verdana" panose="020B0604030504040204" pitchFamily="34" charset="0"/>
                <a:cs typeface="Verdana" panose="020B0604030504040204" pitchFamily="34" charset="0"/>
              </a:rPr>
              <a:t>care are ca responsabilitate gestionarea raselor animalelor din agricultură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ro-RO" b="1" dirty="0">
                <a:ea typeface="Verdana" panose="020B0604030504040204" pitchFamily="34" charset="0"/>
                <a:cs typeface="Verdana" panose="020B0604030504040204" pitchFamily="34" charset="0"/>
              </a:rPr>
              <a:t>INS</a:t>
            </a:r>
            <a:r>
              <a:rPr lang="ro-RO" dirty="0">
                <a:ea typeface="Verdana" panose="020B0604030504040204" pitchFamily="34" charset="0"/>
                <a:cs typeface="Verdana" panose="020B0604030504040204" pitchFamily="34" charset="0"/>
              </a:rPr>
              <a:t> care face statistici naționale inclusiv în domeniul agricol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ro-RO" b="1" dirty="0">
                <a:ea typeface="Verdana" panose="020B0604030504040204" pitchFamily="34" charset="0"/>
                <a:cs typeface="Verdana" panose="020B0604030504040204" pitchFamily="34" charset="0"/>
              </a:rPr>
              <a:t>ANSVSA</a:t>
            </a:r>
            <a:r>
              <a:rPr lang="ro-RO" dirty="0">
                <a:ea typeface="Verdana" panose="020B0604030504040204" pitchFamily="34" charset="0"/>
                <a:cs typeface="Verdana" panose="020B0604030504040204" pitchFamily="34" charset="0"/>
              </a:rPr>
              <a:t> care are ca responsabilitate gestionarea din punct de vedere veterinar a animalelor și siguranța alimentară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ro-RO" b="1" dirty="0">
                <a:ea typeface="Verdana" panose="020B0604030504040204" pitchFamily="34" charset="0"/>
                <a:cs typeface="Verdana" panose="020B0604030504040204" pitchFamily="34" charset="0"/>
              </a:rPr>
              <a:t>ANAF</a:t>
            </a:r>
            <a:r>
              <a:rPr lang="ro-RO" dirty="0">
                <a:ea typeface="Verdana" panose="020B0604030504040204" pitchFamily="34" charset="0"/>
                <a:cs typeface="Verdana" panose="020B0604030504040204" pitchFamily="34" charset="0"/>
              </a:rPr>
              <a:t> care face verificări privind declarațiile pentru impozite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ro-RO" b="1" dirty="0">
                <a:ea typeface="Verdana" panose="020B0604030504040204" pitchFamily="34" charset="0"/>
                <a:cs typeface="Verdana" panose="020B0604030504040204" pitchFamily="34" charset="0"/>
              </a:rPr>
              <a:t>MDRAP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6464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28" y="836712"/>
            <a:ext cx="8229600" cy="504056"/>
          </a:xfrm>
        </p:spPr>
        <p:txBody>
          <a:bodyPr/>
          <a:lstStyle/>
          <a:p>
            <a:pPr lvl="0"/>
            <a:r>
              <a:rPr lang="ro-RO" sz="3200" dirty="0"/>
              <a:t>Prezentare succintă a sistemului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60432" cy="48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4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360040"/>
          </a:xfrm>
        </p:spPr>
        <p:txBody>
          <a:bodyPr/>
          <a:lstStyle/>
          <a:p>
            <a:pPr lvl="0"/>
            <a:r>
              <a:rPr lang="ro-RO" sz="3200" dirty="0"/>
              <a:t>Prezentare succintă a sistemului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1612"/>
            <a:ext cx="8352928" cy="498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8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Componentele sistemului</a:t>
            </a:r>
          </a:p>
        </p:txBody>
      </p:sp>
      <p:sp>
        <p:nvSpPr>
          <p:cNvPr id="4" name="Rectangle 3"/>
          <p:cNvSpPr/>
          <p:nvPr/>
        </p:nvSpPr>
        <p:spPr>
          <a:xfrm>
            <a:off x="543258" y="1791143"/>
            <a:ext cx="2592288" cy="914400"/>
          </a:xfrm>
          <a:prstGeom prst="rect">
            <a:avLst/>
          </a:prstGeom>
          <a:solidFill>
            <a:srgbClr val="72D35F"/>
          </a:solidFill>
          <a:ln w="127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Oswald Light" panose="02000303000000000000" pitchFamily="2" charset="0"/>
              </a:rPr>
              <a:t>PORTAL RAN (Life</a:t>
            </a:r>
            <a:r>
              <a:rPr lang="ro-RO" sz="2800" dirty="0">
                <a:latin typeface="Oswald Light" panose="02000303000000000000" pitchFamily="2" charset="0"/>
              </a:rPr>
              <a:t>R</a:t>
            </a:r>
            <a:r>
              <a:rPr lang="en-US" sz="2800" dirty="0">
                <a:latin typeface="Oswald Light" panose="02000303000000000000" pitchFamily="2" charset="0"/>
              </a:rPr>
              <a:t>ay portal)</a:t>
            </a:r>
            <a:endParaRPr lang="ro-RO" sz="2800" dirty="0">
              <a:latin typeface="Oswald Light" panose="020003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2422" y="1788142"/>
            <a:ext cx="2632739" cy="914400"/>
          </a:xfrm>
          <a:prstGeom prst="rect">
            <a:avLst/>
          </a:prstGeom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Oswald Light" panose="02000303000000000000" pitchFamily="2" charset="0"/>
              </a:rPr>
              <a:t>INTEGRARE ȘI INTERFAȚARE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42025" y="2974020"/>
            <a:ext cx="2594754" cy="917926"/>
          </a:xfrm>
          <a:prstGeom prst="rect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latin typeface="Oswald Light" panose="02000303000000000000" pitchFamily="2" charset="0"/>
              </a:rPr>
              <a:t>INTRODUCERE DATE PRIMARE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2026" y="4160422"/>
            <a:ext cx="2594753" cy="914400"/>
          </a:xfrm>
          <a:prstGeom prst="rect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latin typeface="Oswald Light" panose="02000303000000000000" pitchFamily="2" charset="0"/>
              </a:rPr>
              <a:t>CORELARE CADASTRALĂ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24959" y="2966139"/>
            <a:ext cx="2627665" cy="962138"/>
          </a:xfrm>
          <a:prstGeom prst="rect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latin typeface="Oswald Light" panose="02000303000000000000" pitchFamily="2" charset="0"/>
              </a:rPr>
              <a:t>DOCUMENT MANAGEMENT (ELO)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22422" y="4191874"/>
            <a:ext cx="2632739" cy="893309"/>
          </a:xfrm>
          <a:prstGeom prst="rect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latin typeface="Oswald Light" panose="02000303000000000000" pitchFamily="2" charset="0"/>
              </a:rPr>
              <a:t>RAPORTARE ȘI BI (COGNOS)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26434" y="5229200"/>
            <a:ext cx="2798525" cy="900008"/>
          </a:xfrm>
          <a:prstGeom prst="rect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latin typeface="Oswald Light" panose="02000303000000000000" pitchFamily="2" charset="0"/>
              </a:rPr>
              <a:t>COMPONENTA GEOSPAȚIALĂ (ARCGIS)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304" y="2004166"/>
            <a:ext cx="2689148" cy="315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Portal RAN (</a:t>
            </a:r>
            <a:r>
              <a:rPr lang="en-US" sz="3200" dirty="0" err="1"/>
              <a:t>bazat</a:t>
            </a:r>
            <a:r>
              <a:rPr lang="en-US" sz="3200" dirty="0"/>
              <a:t> </a:t>
            </a:r>
            <a:r>
              <a:rPr lang="en-US" sz="3200" dirty="0" err="1"/>
              <a:t>pe</a:t>
            </a:r>
            <a:r>
              <a:rPr lang="en-US" sz="3200" dirty="0"/>
              <a:t> </a:t>
            </a:r>
            <a:r>
              <a:rPr lang="en-US" sz="3200" dirty="0" err="1"/>
              <a:t>LifeRay</a:t>
            </a:r>
            <a:r>
              <a:rPr lang="en-US" sz="3200" dirty="0"/>
              <a:t> Portal)</a:t>
            </a:r>
            <a:endParaRPr lang="ro-RO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97131"/>
            <a:ext cx="6696744" cy="406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545760"/>
              </p:ext>
            </p:extLst>
          </p:nvPr>
        </p:nvGraphicFramePr>
        <p:xfrm>
          <a:off x="543258" y="1597131"/>
          <a:ext cx="8133198" cy="4568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28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 dirty="0"/>
              <a:t>Introducere date primare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97131"/>
            <a:ext cx="6696744" cy="406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419125"/>
              </p:ext>
            </p:extLst>
          </p:nvPr>
        </p:nvGraphicFramePr>
        <p:xfrm>
          <a:off x="543258" y="1484784"/>
          <a:ext cx="8133198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56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941</Words>
  <Application>Microsoft Office PowerPoint</Application>
  <PresentationFormat>On-screen Show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Registrul Agricol Național (RAN)</vt:lpstr>
      <vt:lpstr>Agenda</vt:lpstr>
      <vt:lpstr>Obiectiv sistem</vt:lpstr>
      <vt:lpstr>Beneficiarii și categoriile de utilizatori</vt:lpstr>
      <vt:lpstr>Prezentare succintă a sistemului</vt:lpstr>
      <vt:lpstr>Prezentare succintă a sistemului</vt:lpstr>
      <vt:lpstr>Componentele sistemului</vt:lpstr>
      <vt:lpstr>Portal RAN (bazat pe LifeRay Portal)</vt:lpstr>
      <vt:lpstr>Introducere date primare</vt:lpstr>
      <vt:lpstr>Introducere date primare</vt:lpstr>
      <vt:lpstr>Introducere date primare</vt:lpstr>
      <vt:lpstr>Corelare cadastrală</vt:lpstr>
      <vt:lpstr>Integrare și interfațare</vt:lpstr>
      <vt:lpstr>Document management (ELO)</vt:lpstr>
      <vt:lpstr>Raportare și BI</vt:lpstr>
      <vt:lpstr>Componenta geospațială (ArcGis)</vt:lpstr>
      <vt:lpstr>Întrebări și răspunsuri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Registrul Agricol Național</dc:title>
  <dc:creator>Alexandru Mohora</dc:creator>
  <cp:lastModifiedBy>Gabriela Maxim</cp:lastModifiedBy>
  <cp:revision>37</cp:revision>
  <dcterms:created xsi:type="dcterms:W3CDTF">2016-12-30T12:42:30Z</dcterms:created>
  <dcterms:modified xsi:type="dcterms:W3CDTF">2017-01-06T08:15:01Z</dcterms:modified>
</cp:coreProperties>
</file>