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99" r:id="rId6"/>
    <p:sldId id="302" r:id="rId7"/>
    <p:sldId id="300" r:id="rId8"/>
    <p:sldId id="301" r:id="rId9"/>
    <p:sldId id="272" r:id="rId1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5F"/>
    <a:srgbClr val="72D35F"/>
    <a:srgbClr val="00A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FFE4D-14FD-4159-8135-FC5ECBBB6B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205DB42-12BD-49C2-8AC5-8E1DB086A31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90D35F"/>
        </a:solidFill>
        <a:ln>
          <a:noFill/>
        </a:ln>
      </dgm:spPr>
      <dgm:t>
        <a:bodyPr/>
        <a:lstStyle/>
        <a:p>
          <a:pPr rtl="0"/>
          <a:r>
            <a:rPr lang="ro-RO" dirty="0"/>
            <a:t>?</a:t>
          </a:r>
        </a:p>
      </dgm:t>
    </dgm:pt>
    <dgm:pt modelId="{A9A309BD-9FD8-4A6C-A7A7-96E7461F12BF}" type="parTrans" cxnId="{AEB4A181-4554-49A4-AC3E-00442AAA80CD}">
      <dgm:prSet/>
      <dgm:spPr/>
      <dgm:t>
        <a:bodyPr/>
        <a:lstStyle/>
        <a:p>
          <a:endParaRPr lang="ro-RO"/>
        </a:p>
      </dgm:t>
    </dgm:pt>
    <dgm:pt modelId="{CEDFA41C-4018-4EBA-A7A2-0E4DE4DF37CA}" type="sibTrans" cxnId="{AEB4A181-4554-49A4-AC3E-00442AAA80CD}">
      <dgm:prSet/>
      <dgm:spPr/>
      <dgm:t>
        <a:bodyPr/>
        <a:lstStyle/>
        <a:p>
          <a:endParaRPr lang="ro-RO"/>
        </a:p>
      </dgm:t>
    </dgm:pt>
    <dgm:pt modelId="{6DB3C31C-9233-45C0-88ED-AC639474D418}" type="pres">
      <dgm:prSet presAssocID="{F33FFE4D-14FD-4159-8135-FC5ECBBB6B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98DFA8A-2318-4B72-9A93-0F10280D4F84}" type="pres">
      <dgm:prSet presAssocID="{6205DB42-12BD-49C2-8AC5-8E1DB086A31E}" presName="parentText" presStyleLbl="node1" presStyleIdx="0" presStyleCnt="1" custLinFactNeighborY="-141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6772ED51-20D3-469B-B3E2-A758E3BA124F}" type="presOf" srcId="{6205DB42-12BD-49C2-8AC5-8E1DB086A31E}" destId="{D98DFA8A-2318-4B72-9A93-0F10280D4F84}" srcOrd="0" destOrd="0" presId="urn:microsoft.com/office/officeart/2005/8/layout/vList2"/>
    <dgm:cxn modelId="{AEB4A181-4554-49A4-AC3E-00442AAA80CD}" srcId="{F33FFE4D-14FD-4159-8135-FC5ECBBB6BA6}" destId="{6205DB42-12BD-49C2-8AC5-8E1DB086A31E}" srcOrd="0" destOrd="0" parTransId="{A9A309BD-9FD8-4A6C-A7A7-96E7461F12BF}" sibTransId="{CEDFA41C-4018-4EBA-A7A2-0E4DE4DF37CA}"/>
    <dgm:cxn modelId="{22ADE2FF-5E92-4968-9306-51FC3BA487E6}" type="presOf" srcId="{F33FFE4D-14FD-4159-8135-FC5ECBBB6BA6}" destId="{6DB3C31C-9233-45C0-88ED-AC639474D418}" srcOrd="0" destOrd="0" presId="urn:microsoft.com/office/officeart/2005/8/layout/vList2"/>
    <dgm:cxn modelId="{6725757C-1B34-4426-9441-D4CF24F950C3}" type="presParOf" srcId="{6DB3C31C-9233-45C0-88ED-AC639474D418}" destId="{D98DFA8A-2318-4B72-9A93-0F10280D4F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DFA8A-2318-4B72-9A93-0F10280D4F84}">
      <dsp:nvSpPr>
        <dsp:cNvPr id="0" name=""/>
        <dsp:cNvSpPr/>
      </dsp:nvSpPr>
      <dsp:spPr>
        <a:xfrm>
          <a:off x="0" y="72012"/>
          <a:ext cx="784189" cy="1255409"/>
        </a:xfrm>
        <a:prstGeom prst="rect">
          <a:avLst/>
        </a:prstGeom>
        <a:solidFill>
          <a:srgbClr val="90D35F"/>
        </a:solidFill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800" kern="1200" dirty="0"/>
            <a:t>?</a:t>
          </a:r>
        </a:p>
      </dsp:txBody>
      <dsp:txXfrm>
        <a:off x="0" y="72012"/>
        <a:ext cx="784189" cy="1255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3C65-D02D-499A-8887-38CAE34DFD8E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C966-428D-4CAC-B7FB-0050A6753B1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35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swald Light" panose="020003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94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Autofit/>
          </a:bodyPr>
          <a:lstStyle>
            <a:lvl1pPr>
              <a:defRPr sz="3600"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latin typeface="Oswald Light" panose="02000303000000000000" pitchFamily="2" charset="0"/>
              </a:defRPr>
            </a:lvl1pPr>
            <a:lvl2pPr>
              <a:defRPr>
                <a:latin typeface="Oswald Light" panose="02000303000000000000" pitchFamily="2" charset="0"/>
              </a:defRPr>
            </a:lvl2pPr>
            <a:lvl3pPr>
              <a:defRPr>
                <a:latin typeface="Oswald Light" panose="02000303000000000000" pitchFamily="2" charset="0"/>
              </a:defRPr>
            </a:lvl3pPr>
            <a:lvl4pPr>
              <a:defRPr>
                <a:latin typeface="Oswald Light" panose="02000303000000000000" pitchFamily="2" charset="0"/>
              </a:defRPr>
            </a:lvl4pPr>
            <a:lvl5pPr>
              <a:defRPr>
                <a:latin typeface="Oswald Light" panose="020003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24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72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5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554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63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180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2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04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Registrul Agricol Național (RAN)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Prezentare </a:t>
            </a:r>
            <a:r>
              <a:rPr lang="en-US" dirty="0" smtClean="0"/>
              <a:t>Portal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vedere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Rolurilor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Conturilor</a:t>
            </a:r>
            <a:r>
              <a:rPr lang="en-US"/>
              <a:t> </a:t>
            </a:r>
            <a:r>
              <a:rPr lang="en-US" smtClean="0"/>
              <a:t>de Utilizatori</a:t>
            </a:r>
            <a:endParaRPr lang="ro-RO" dirty="0"/>
          </a:p>
          <a:p>
            <a:r>
              <a:rPr lang="en-US" dirty="0" err="1" smtClean="0"/>
              <a:t>posibile</a:t>
            </a:r>
            <a:r>
              <a:rPr lang="en-US" dirty="0" smtClean="0"/>
              <a:t> in RAN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752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1</a:t>
            </a:r>
            <a:r>
              <a:rPr lang="es-ES" dirty="0" smtClean="0">
                <a:latin typeface="Oswald Regular" panose="02000503000000000000"/>
              </a:rPr>
              <a:t>. Portal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8861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1</a:t>
            </a:r>
            <a:r>
              <a:rPr lang="es-ES" dirty="0" smtClean="0">
                <a:latin typeface="Oswald Regular" panose="02000503000000000000"/>
              </a:rPr>
              <a:t>. </a:t>
            </a:r>
            <a:r>
              <a:rPr lang="en-US" dirty="0">
                <a:latin typeface="Arial"/>
                <a:cs typeface="Arial"/>
              </a:rPr>
              <a:t>Zona </a:t>
            </a:r>
            <a:r>
              <a:rPr lang="en-US" dirty="0" smtClean="0">
                <a:latin typeface="Arial"/>
                <a:cs typeface="Arial"/>
              </a:rPr>
              <a:t>Public</a:t>
            </a:r>
            <a:r>
              <a:rPr lang="vi-VN" dirty="0">
                <a:latin typeface="Arial"/>
                <a:cs typeface="Arial"/>
              </a:rPr>
              <a:t>ă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sz="2200" dirty="0" err="1">
                <a:latin typeface="Calibri body"/>
              </a:rPr>
              <a:t>Consultaṭi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paginile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publice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disponibile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în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Sistemul</a:t>
            </a:r>
            <a:r>
              <a:rPr lang="en-US" sz="2200" dirty="0">
                <a:latin typeface="Calibri body"/>
              </a:rPr>
              <a:t> RAN. </a:t>
            </a:r>
            <a:r>
              <a:rPr lang="en-US" sz="2200" dirty="0" err="1">
                <a:latin typeface="Calibri body"/>
              </a:rPr>
              <a:t>Puteṭi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afla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informaṭii</a:t>
            </a:r>
            <a:r>
              <a:rPr lang="en-US" sz="2200" dirty="0">
                <a:latin typeface="Calibri body"/>
              </a:rPr>
              <a:t> utile </a:t>
            </a:r>
            <a:r>
              <a:rPr lang="en-US" sz="2200" dirty="0" err="1">
                <a:latin typeface="Calibri body"/>
              </a:rPr>
              <a:t>despre</a:t>
            </a:r>
            <a:r>
              <a:rPr lang="en-US" sz="2200" dirty="0">
                <a:latin typeface="Calibri body"/>
              </a:rPr>
              <a:t> cum se pot </a:t>
            </a:r>
            <a:r>
              <a:rPr lang="en-US" sz="2200" dirty="0" err="1">
                <a:latin typeface="Calibri body"/>
              </a:rPr>
              <a:t>crea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conturile</a:t>
            </a:r>
            <a:r>
              <a:rPr lang="en-US" sz="2200" dirty="0">
                <a:latin typeface="Calibri body"/>
              </a:rPr>
              <a:t> (</a:t>
            </a:r>
            <a:r>
              <a:rPr lang="en-US" sz="2200" dirty="0" err="1">
                <a:latin typeface="Calibri body"/>
              </a:rPr>
              <a:t>Pagina</a:t>
            </a:r>
            <a:r>
              <a:rPr lang="en-US" sz="2200" dirty="0">
                <a:latin typeface="Calibri body"/>
              </a:rPr>
              <a:t> Info </a:t>
            </a:r>
            <a:r>
              <a:rPr lang="en-US" sz="2200" dirty="0" err="1">
                <a:latin typeface="Calibri body"/>
              </a:rPr>
              <a:t>Creare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Conturi</a:t>
            </a:r>
            <a:r>
              <a:rPr lang="en-US" sz="2200" dirty="0">
                <a:latin typeface="Calibri body"/>
              </a:rPr>
              <a:t>) , </a:t>
            </a:r>
            <a:r>
              <a:rPr lang="en-US" sz="2200" dirty="0" err="1">
                <a:latin typeface="Calibri body"/>
              </a:rPr>
              <a:t>Despre</a:t>
            </a:r>
            <a:r>
              <a:rPr lang="en-US" sz="2200" dirty="0">
                <a:latin typeface="Calibri body"/>
              </a:rPr>
              <a:t> RAN </a:t>
            </a:r>
            <a:r>
              <a:rPr lang="en-US" sz="2200" dirty="0" err="1">
                <a:latin typeface="Calibri body"/>
              </a:rPr>
              <a:t>precum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şi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consulta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manualele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pentru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diversele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tipuri</a:t>
            </a:r>
            <a:r>
              <a:rPr lang="en-US" sz="2200" dirty="0">
                <a:latin typeface="Calibri body"/>
              </a:rPr>
              <a:t> de </a:t>
            </a:r>
            <a:r>
              <a:rPr lang="en-US" sz="2200" dirty="0" err="1">
                <a:latin typeface="Calibri body"/>
              </a:rPr>
              <a:t>utilizatori</a:t>
            </a:r>
            <a:r>
              <a:rPr lang="en-US" sz="2200" dirty="0">
                <a:latin typeface="Calibri body"/>
              </a:rPr>
              <a:t>.</a:t>
            </a:r>
          </a:p>
          <a:p>
            <a:pPr lvl="1"/>
            <a:r>
              <a:rPr lang="en-US" sz="2200" dirty="0">
                <a:latin typeface="Calibri body"/>
              </a:rPr>
              <a:t> </a:t>
            </a:r>
          </a:p>
          <a:p>
            <a:pPr lvl="1"/>
            <a:r>
              <a:rPr lang="en-US" sz="2200" dirty="0">
                <a:latin typeface="Calibri body"/>
              </a:rPr>
              <a:t>De </a:t>
            </a:r>
            <a:r>
              <a:rPr lang="en-US" sz="2200" dirty="0" err="1">
                <a:latin typeface="Calibri body"/>
              </a:rPr>
              <a:t>asemenea</a:t>
            </a:r>
            <a:r>
              <a:rPr lang="en-US" sz="2200" dirty="0">
                <a:latin typeface="Calibri body"/>
              </a:rPr>
              <a:t>, v</a:t>
            </a:r>
            <a:r>
              <a:rPr lang="vi-VN" sz="2200" dirty="0">
                <a:latin typeface="Calibri body"/>
              </a:rPr>
              <a:t>ă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puteṭi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abona</a:t>
            </a:r>
            <a:r>
              <a:rPr lang="en-US" sz="2200" dirty="0">
                <a:latin typeface="Calibri body"/>
              </a:rPr>
              <a:t> la </a:t>
            </a:r>
            <a:r>
              <a:rPr lang="en-US" sz="2200" dirty="0" err="1">
                <a:latin typeface="Calibri body"/>
              </a:rPr>
              <a:t>Newsletterul</a:t>
            </a:r>
            <a:r>
              <a:rPr lang="en-US" sz="2200" dirty="0">
                <a:latin typeface="Calibri body"/>
              </a:rPr>
              <a:t> RAN </a:t>
            </a:r>
            <a:r>
              <a:rPr lang="en-US" sz="2200" dirty="0" err="1">
                <a:latin typeface="Calibri body"/>
              </a:rPr>
              <a:t>şi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puteṭi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citi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rubrica</a:t>
            </a:r>
            <a:r>
              <a:rPr lang="en-US" sz="2200" dirty="0">
                <a:latin typeface="Calibri body"/>
              </a:rPr>
              <a:t> de </a:t>
            </a:r>
            <a:r>
              <a:rPr lang="en-US" sz="2200" dirty="0" err="1">
                <a:latin typeface="Calibri body"/>
              </a:rPr>
              <a:t>Anunṭuri</a:t>
            </a:r>
            <a:r>
              <a:rPr lang="en-US" sz="2200" dirty="0">
                <a:latin typeface="Calibri body"/>
              </a:rPr>
              <a:t>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>
                <a:latin typeface="Calibri body"/>
              </a:rPr>
              <a:t>O </a:t>
            </a:r>
            <a:r>
              <a:rPr lang="en-US" sz="2200" dirty="0">
                <a:latin typeface="Calibri body"/>
              </a:rPr>
              <a:t>imagine </a:t>
            </a:r>
            <a:r>
              <a:rPr lang="en-US" sz="2200" dirty="0" err="1">
                <a:latin typeface="Calibri body"/>
              </a:rPr>
              <a:t>complet</a:t>
            </a:r>
            <a:r>
              <a:rPr lang="vi-VN" sz="2200" dirty="0">
                <a:latin typeface="Calibri body"/>
              </a:rPr>
              <a:t>ă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asupra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paginilor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>
                <a:latin typeface="Calibri body"/>
              </a:rPr>
              <a:t>disponibile</a:t>
            </a:r>
            <a:r>
              <a:rPr lang="en-US" sz="2200" dirty="0">
                <a:latin typeface="Calibri body"/>
              </a:rPr>
              <a:t> in Zona Public</a:t>
            </a:r>
            <a:r>
              <a:rPr lang="vi-VN" sz="2200" dirty="0">
                <a:latin typeface="Calibri body"/>
              </a:rPr>
              <a:t>ă</a:t>
            </a:r>
            <a:r>
              <a:rPr lang="en-US" sz="2200" dirty="0">
                <a:latin typeface="Calibri body"/>
              </a:rPr>
              <a:t>, </a:t>
            </a:r>
            <a:r>
              <a:rPr lang="en-US" sz="2200" dirty="0" err="1">
                <a:latin typeface="Calibri body"/>
              </a:rPr>
              <a:t>regasiṭi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smtClean="0">
                <a:latin typeface="Calibri body"/>
              </a:rPr>
              <a:t>in slide-</a:t>
            </a:r>
            <a:r>
              <a:rPr lang="en-US" sz="2200" dirty="0" err="1" smtClean="0">
                <a:latin typeface="Calibri body"/>
              </a:rPr>
              <a:t>ul</a:t>
            </a:r>
            <a:r>
              <a:rPr lang="en-US" sz="2200" dirty="0">
                <a:latin typeface="Calibri body"/>
              </a:rPr>
              <a:t> </a:t>
            </a:r>
            <a:r>
              <a:rPr lang="en-US" sz="2200" dirty="0" err="1" smtClean="0">
                <a:latin typeface="Calibri body"/>
              </a:rPr>
              <a:t>urm</a:t>
            </a:r>
            <a:r>
              <a:rPr lang="ro-RO" sz="2200" dirty="0">
                <a:latin typeface="Calibri body"/>
              </a:rPr>
              <a:t>ă</a:t>
            </a:r>
            <a:r>
              <a:rPr lang="en-US" sz="2200" dirty="0" smtClean="0">
                <a:latin typeface="Calibri body"/>
              </a:rPr>
              <a:t>tor.</a:t>
            </a:r>
            <a:endParaRPr lang="en-US" sz="2200" dirty="0"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40877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1</a:t>
            </a:r>
            <a:r>
              <a:rPr lang="es-ES" dirty="0" smtClean="0">
                <a:latin typeface="Oswald Regular" panose="02000503000000000000"/>
              </a:rPr>
              <a:t>. </a:t>
            </a:r>
            <a:r>
              <a:rPr lang="en-US" dirty="0">
                <a:latin typeface="Arial"/>
                <a:cs typeface="Arial"/>
              </a:rPr>
              <a:t>Zona </a:t>
            </a:r>
            <a:r>
              <a:rPr lang="en-US" dirty="0" err="1" smtClean="0">
                <a:latin typeface="Arial"/>
                <a:cs typeface="Arial"/>
              </a:rPr>
              <a:t>Publica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412777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 smtClean="0"/>
              <a:t>In </a:t>
            </a:r>
            <a:r>
              <a:rPr lang="ro-RO" sz="1600" dirty="0"/>
              <a:t>zona publică sunt disponibile paginile</a:t>
            </a:r>
            <a:endParaRPr lang="en-US" sz="1600" dirty="0"/>
          </a:p>
          <a:p>
            <a:pPr lvl="0"/>
            <a:r>
              <a:rPr lang="ro-RO" sz="1600" dirty="0"/>
              <a:t>INFORMAȚII</a:t>
            </a:r>
            <a:endParaRPr lang="en-US" sz="1600" dirty="0"/>
          </a:p>
          <a:p>
            <a:pPr lvl="1"/>
            <a:r>
              <a:rPr lang="ro-RO" sz="1600" dirty="0"/>
              <a:t>DESPRE RAN</a:t>
            </a:r>
            <a:endParaRPr lang="en-US" sz="1600" dirty="0"/>
          </a:p>
          <a:p>
            <a:pPr lvl="1"/>
            <a:r>
              <a:rPr lang="ro-RO" sz="1600" dirty="0"/>
              <a:t>INFO CREARE CONTURI</a:t>
            </a:r>
            <a:endParaRPr lang="en-US" sz="1600" dirty="0"/>
          </a:p>
          <a:p>
            <a:pPr lvl="1"/>
            <a:r>
              <a:rPr lang="ro-RO" sz="1600" dirty="0"/>
              <a:t>LEGĂTURI UTILE</a:t>
            </a:r>
            <a:endParaRPr lang="en-US" sz="1600" dirty="0"/>
          </a:p>
          <a:p>
            <a:pPr lvl="1"/>
            <a:r>
              <a:rPr lang="ro-RO" sz="1600" dirty="0"/>
              <a:t>ÎNTREBĂRI FRECVENTE</a:t>
            </a:r>
            <a:endParaRPr lang="en-US" sz="1600" dirty="0"/>
          </a:p>
          <a:p>
            <a:pPr lvl="1"/>
            <a:r>
              <a:rPr lang="ro-RO" sz="1600" dirty="0"/>
              <a:t>ANUNȚURI</a:t>
            </a:r>
            <a:endParaRPr lang="en-US" sz="1600" dirty="0"/>
          </a:p>
          <a:p>
            <a:pPr lvl="1"/>
            <a:r>
              <a:rPr lang="ro-RO" sz="1600" dirty="0"/>
              <a:t>LEGISLAȚIE APLICATĂ</a:t>
            </a:r>
            <a:endParaRPr lang="en-US" sz="1600" dirty="0"/>
          </a:p>
          <a:p>
            <a:pPr lvl="1"/>
            <a:r>
              <a:rPr lang="ro-RO" sz="1600" dirty="0"/>
              <a:t>DOCUMENTE TEHNICE</a:t>
            </a:r>
            <a:endParaRPr lang="en-US" sz="1600" dirty="0"/>
          </a:p>
          <a:p>
            <a:pPr lvl="1"/>
            <a:r>
              <a:rPr lang="ro-RO" sz="1600" dirty="0"/>
              <a:t>BULETIN INFORMATIV</a:t>
            </a:r>
            <a:endParaRPr lang="en-US" sz="1600" dirty="0"/>
          </a:p>
          <a:p>
            <a:pPr lvl="1"/>
            <a:r>
              <a:rPr lang="ro-RO" sz="1600" dirty="0"/>
              <a:t>MODEL DOCUMENTE</a:t>
            </a:r>
            <a:endParaRPr lang="en-US" sz="1600" dirty="0"/>
          </a:p>
          <a:p>
            <a:pPr lvl="0"/>
            <a:r>
              <a:rPr lang="ro-RO" sz="1600" dirty="0"/>
              <a:t>STATISTICI</a:t>
            </a:r>
            <a:endParaRPr lang="en-US" sz="1600" dirty="0"/>
          </a:p>
          <a:p>
            <a:pPr lvl="1"/>
            <a:r>
              <a:rPr lang="ro-RO" sz="1600" dirty="0"/>
              <a:t>INSTITUȚII RAN</a:t>
            </a:r>
            <a:endParaRPr lang="en-US" sz="1600" dirty="0"/>
          </a:p>
          <a:p>
            <a:pPr lvl="1"/>
            <a:r>
              <a:rPr lang="ro-RO" sz="1600" dirty="0"/>
              <a:t>RAPOARTE DE INTERES PUBLIC</a:t>
            </a:r>
            <a:endParaRPr lang="en-US" sz="1600" dirty="0"/>
          </a:p>
          <a:p>
            <a:pPr lvl="1"/>
            <a:r>
              <a:rPr lang="ro-RO" sz="1600" dirty="0"/>
              <a:t>RAPOARTE INCARCARE RAN</a:t>
            </a:r>
            <a:endParaRPr lang="en-US" sz="1600" dirty="0"/>
          </a:p>
          <a:p>
            <a:pPr lvl="0"/>
            <a:r>
              <a:rPr lang="ro-RO" sz="1600" dirty="0"/>
              <a:t>HARTA</a:t>
            </a:r>
            <a:endParaRPr lang="en-US" sz="1600" dirty="0"/>
          </a:p>
          <a:p>
            <a:pPr lvl="0"/>
            <a:r>
              <a:rPr lang="ro-RO" sz="1600" dirty="0"/>
              <a:t>CONVERTOR ONLINE SUPRAFEȚE</a:t>
            </a:r>
            <a:endParaRPr lang="en-US" sz="1600" dirty="0"/>
          </a:p>
          <a:p>
            <a:r>
              <a:rPr lang="ro-RO" sz="1600" dirty="0"/>
              <a:t>Conținutul acestor pagini poate fi administrat (prin adăugare, modificare/actualizare, respectiv ștergere) de către un utilizator RAN cu acces la zona administrativa a portalului </a:t>
            </a:r>
            <a:r>
              <a:rPr lang="ro-RO" sz="1600" dirty="0" smtClean="0"/>
              <a:t>Liferay</a:t>
            </a:r>
            <a:r>
              <a:rPr lang="en-US" sz="1600" dirty="0" smtClean="0"/>
              <a:t>, de la ANCPI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7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es-ES" dirty="0" err="1" smtClean="0">
                <a:latin typeface="Oswald Regular" panose="02000503000000000000"/>
              </a:rPr>
              <a:t>Vedere</a:t>
            </a:r>
            <a:r>
              <a:rPr lang="es-ES" dirty="0" smtClean="0">
                <a:latin typeface="Oswald Regular" panose="02000503000000000000"/>
              </a:rPr>
              <a:t> generala </a:t>
            </a:r>
            <a:r>
              <a:rPr lang="es-ES" dirty="0" err="1" smtClean="0">
                <a:latin typeface="Oswald Regular" panose="02000503000000000000"/>
              </a:rPr>
              <a:t>asupra</a:t>
            </a:r>
            <a:r>
              <a:rPr lang="es-ES" dirty="0" smtClean="0">
                <a:latin typeface="Oswald Regular" panose="02000503000000000000"/>
              </a:rPr>
              <a:t> </a:t>
            </a:r>
            <a:r>
              <a:rPr lang="es-ES" dirty="0" err="1" smtClean="0">
                <a:latin typeface="Oswald Regular" panose="02000503000000000000"/>
              </a:rPr>
              <a:t>conturilor</a:t>
            </a:r>
            <a:r>
              <a:rPr lang="es-ES" dirty="0" smtClean="0">
                <a:latin typeface="Oswald Regular" panose="02000503000000000000"/>
              </a:rPr>
              <a:t> si </a:t>
            </a:r>
            <a:r>
              <a:rPr lang="es-ES" dirty="0" err="1" smtClean="0">
                <a:latin typeface="Oswald Regular" panose="02000503000000000000"/>
              </a:rPr>
              <a:t>rolurilor</a:t>
            </a:r>
            <a:r>
              <a:rPr lang="es-ES" dirty="0" smtClean="0">
                <a:latin typeface="Oswald Regular" panose="02000503000000000000"/>
              </a:rPr>
              <a:t> </a:t>
            </a:r>
            <a:r>
              <a:rPr lang="es-ES" dirty="0" err="1" smtClean="0">
                <a:latin typeface="Oswald Regular" panose="02000503000000000000"/>
              </a:rPr>
              <a:t>posibile</a:t>
            </a:r>
            <a:r>
              <a:rPr lang="es-ES" dirty="0" smtClean="0">
                <a:latin typeface="Oswald Regular" panose="02000503000000000000"/>
              </a:rPr>
              <a:t> </a:t>
            </a:r>
            <a:r>
              <a:rPr lang="es-ES" dirty="0" err="1" smtClean="0">
                <a:latin typeface="Oswald Regular" panose="02000503000000000000"/>
              </a:rPr>
              <a:t>din</a:t>
            </a:r>
            <a:r>
              <a:rPr lang="es-ES" dirty="0" smtClean="0">
                <a:latin typeface="Oswald Regular" panose="02000503000000000000"/>
              </a:rPr>
              <a:t> RAN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901"/>
            <a:ext cx="6696744" cy="473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6" y="1556792"/>
            <a:ext cx="8352928" cy="45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936" y="1556792"/>
            <a:ext cx="8352928" cy="4598268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Întrebări și răspunsuri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3980472"/>
              </p:ext>
            </p:extLst>
          </p:nvPr>
        </p:nvGraphicFramePr>
        <p:xfrm>
          <a:off x="4205305" y="2065970"/>
          <a:ext cx="784189" cy="14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95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9E7F4B32AFA4EB6D989B9B4BB380A" ma:contentTypeVersion="" ma:contentTypeDescription="Create a new document." ma:contentTypeScope="" ma:versionID="dcc5dbc685451158658b522911727c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5B1D29-00DF-45E9-9535-EAF670969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A6C602-2001-4A6B-9D09-52EE5C107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12D8D-2B68-49B5-B5C5-CEF0815ED503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189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Registrul Agricol Național (RAN)</vt:lpstr>
      <vt:lpstr>1. Portal</vt:lpstr>
      <vt:lpstr>1. Zona Publică</vt:lpstr>
      <vt:lpstr>1. Zona Publica</vt:lpstr>
      <vt:lpstr>Vedere generala asupra conturilor si rolurilor posibile din RAN</vt:lpstr>
      <vt:lpstr>Întrebări și răspunsuri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Registrul Agricol Național</dc:title>
  <dc:creator>Alexandru Mohora</dc:creator>
  <cp:lastModifiedBy>Gabriela Maxim</cp:lastModifiedBy>
  <cp:revision>129</cp:revision>
  <dcterms:created xsi:type="dcterms:W3CDTF">2016-12-30T12:42:30Z</dcterms:created>
  <dcterms:modified xsi:type="dcterms:W3CDTF">2017-01-06T08:39:08Z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0x0101008CA9E7F4B32AFA4EB6D989B9B4BB380A</vt:lpwstr>
  </property>
</Properties>
</file>