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72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5F"/>
    <a:srgbClr val="72D35F"/>
    <a:srgbClr val="00A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FFE4D-14FD-4159-8135-FC5ECBBB6B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205DB42-12BD-49C2-8AC5-8E1DB086A31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90D35F"/>
        </a:solidFill>
        <a:ln>
          <a:noFill/>
        </a:ln>
      </dgm:spPr>
      <dgm:t>
        <a:bodyPr/>
        <a:lstStyle/>
        <a:p>
          <a:pPr rtl="0"/>
          <a:r>
            <a:rPr lang="ro-RO" dirty="0"/>
            <a:t>?</a:t>
          </a:r>
        </a:p>
      </dgm:t>
    </dgm:pt>
    <dgm:pt modelId="{A9A309BD-9FD8-4A6C-A7A7-96E7461F12BF}" type="parTrans" cxnId="{AEB4A181-4554-49A4-AC3E-00442AAA80CD}">
      <dgm:prSet/>
      <dgm:spPr/>
      <dgm:t>
        <a:bodyPr/>
        <a:lstStyle/>
        <a:p>
          <a:endParaRPr lang="ro-RO"/>
        </a:p>
      </dgm:t>
    </dgm:pt>
    <dgm:pt modelId="{CEDFA41C-4018-4EBA-A7A2-0E4DE4DF37CA}" type="sibTrans" cxnId="{AEB4A181-4554-49A4-AC3E-00442AAA80CD}">
      <dgm:prSet/>
      <dgm:spPr/>
      <dgm:t>
        <a:bodyPr/>
        <a:lstStyle/>
        <a:p>
          <a:endParaRPr lang="ro-RO"/>
        </a:p>
      </dgm:t>
    </dgm:pt>
    <dgm:pt modelId="{6DB3C31C-9233-45C0-88ED-AC639474D418}" type="pres">
      <dgm:prSet presAssocID="{F33FFE4D-14FD-4159-8135-FC5ECBBB6B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98DFA8A-2318-4B72-9A93-0F10280D4F84}" type="pres">
      <dgm:prSet presAssocID="{6205DB42-12BD-49C2-8AC5-8E1DB086A31E}" presName="parentText" presStyleLbl="node1" presStyleIdx="0" presStyleCnt="1" custLinFactNeighborY="-1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6772ED51-20D3-469B-B3E2-A758E3BA124F}" type="presOf" srcId="{6205DB42-12BD-49C2-8AC5-8E1DB086A31E}" destId="{D98DFA8A-2318-4B72-9A93-0F10280D4F84}" srcOrd="0" destOrd="0" presId="urn:microsoft.com/office/officeart/2005/8/layout/vList2"/>
    <dgm:cxn modelId="{AEB4A181-4554-49A4-AC3E-00442AAA80CD}" srcId="{F33FFE4D-14FD-4159-8135-FC5ECBBB6BA6}" destId="{6205DB42-12BD-49C2-8AC5-8E1DB086A31E}" srcOrd="0" destOrd="0" parTransId="{A9A309BD-9FD8-4A6C-A7A7-96E7461F12BF}" sibTransId="{CEDFA41C-4018-4EBA-A7A2-0E4DE4DF37CA}"/>
    <dgm:cxn modelId="{22ADE2FF-5E92-4968-9306-51FC3BA487E6}" type="presOf" srcId="{F33FFE4D-14FD-4159-8135-FC5ECBBB6BA6}" destId="{6DB3C31C-9233-45C0-88ED-AC639474D418}" srcOrd="0" destOrd="0" presId="urn:microsoft.com/office/officeart/2005/8/layout/vList2"/>
    <dgm:cxn modelId="{6725757C-1B34-4426-9441-D4CF24F950C3}" type="presParOf" srcId="{6DB3C31C-9233-45C0-88ED-AC639474D418}" destId="{D98DFA8A-2318-4B72-9A93-0F10280D4F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FA8A-2318-4B72-9A93-0F10280D4F84}">
      <dsp:nvSpPr>
        <dsp:cNvPr id="0" name=""/>
        <dsp:cNvSpPr/>
      </dsp:nvSpPr>
      <dsp:spPr>
        <a:xfrm>
          <a:off x="0" y="72012"/>
          <a:ext cx="784189" cy="1255409"/>
        </a:xfrm>
        <a:prstGeom prst="rect">
          <a:avLst/>
        </a:prstGeom>
        <a:solidFill>
          <a:srgbClr val="90D35F"/>
        </a:solidFill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800" kern="1200" dirty="0"/>
            <a:t>?</a:t>
          </a:r>
        </a:p>
      </dsp:txBody>
      <dsp:txXfrm>
        <a:off x="0" y="72012"/>
        <a:ext cx="784189" cy="125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3C65-D02D-499A-8887-38CAE34DFD8E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966-428D-4CAC-B7FB-0050A6753B1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5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 Light" panose="020003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94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>
            <a:lvl1pPr>
              <a:defRPr sz="3600"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latin typeface="Oswald Light" panose="02000303000000000000" pitchFamily="2" charset="0"/>
              </a:defRPr>
            </a:lvl1pPr>
            <a:lvl2pPr>
              <a:defRPr>
                <a:latin typeface="Oswald Light" panose="02000303000000000000" pitchFamily="2" charset="0"/>
              </a:defRPr>
            </a:lvl2pPr>
            <a:lvl3pPr>
              <a:defRPr>
                <a:latin typeface="Oswald Light" panose="02000303000000000000" pitchFamily="2" charset="0"/>
              </a:defRPr>
            </a:lvl3pPr>
            <a:lvl4pPr>
              <a:defRPr>
                <a:latin typeface="Oswald Light" panose="02000303000000000000" pitchFamily="2" charset="0"/>
              </a:defRPr>
            </a:lvl4pPr>
            <a:lvl5pPr>
              <a:defRPr>
                <a:latin typeface="Oswald Light" panose="020003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72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5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8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2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Registrul Agricol Național (RAN)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Prezentare </a:t>
            </a:r>
            <a:r>
              <a:rPr lang="en-US" dirty="0" err="1" smtClean="0"/>
              <a:t>aplicatie</a:t>
            </a:r>
            <a:r>
              <a:rPr lang="en-US" dirty="0" smtClean="0"/>
              <a:t> de UAT </a:t>
            </a:r>
            <a:r>
              <a:rPr lang="en-US" dirty="0" err="1" smtClean="0"/>
              <a:t>oferit</a:t>
            </a:r>
            <a:r>
              <a:rPr lang="vi-VN" smtClean="0"/>
              <a:t>ă</a:t>
            </a:r>
            <a:r>
              <a:rPr lang="en-US" smtClean="0"/>
              <a:t> </a:t>
            </a:r>
            <a:r>
              <a:rPr lang="en-US" dirty="0" smtClean="0"/>
              <a:t>de RAN </a:t>
            </a:r>
            <a:r>
              <a:rPr lang="en-US" dirty="0" smtClean="0"/>
              <a:t>(</a:t>
            </a:r>
            <a:r>
              <a:rPr lang="en-US" dirty="0" err="1" smtClean="0"/>
              <a:t>modul</a:t>
            </a:r>
            <a:r>
              <a:rPr lang="en-US" dirty="0" smtClean="0"/>
              <a:t> din Componenta </a:t>
            </a:r>
            <a:r>
              <a:rPr lang="en-US" dirty="0" smtClean="0"/>
              <a:t>de </a:t>
            </a:r>
            <a:r>
              <a:rPr lang="en-US" dirty="0" err="1" smtClean="0"/>
              <a:t>Introducere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Gestionare</a:t>
            </a:r>
            <a:r>
              <a:rPr lang="en-US" dirty="0" smtClean="0"/>
              <a:t> date)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75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556792"/>
            <a:ext cx="8352928" cy="4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6" y="1556792"/>
            <a:ext cx="8352928" cy="4598268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și răspunsuri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3980472"/>
              </p:ext>
            </p:extLst>
          </p:nvPr>
        </p:nvGraphicFramePr>
        <p:xfrm>
          <a:off x="4205305" y="2065970"/>
          <a:ext cx="784189" cy="14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95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3000" dirty="0" err="1" smtClean="0"/>
              <a:t>Modalitate</a:t>
            </a:r>
            <a:r>
              <a:rPr lang="en-US" sz="3000" dirty="0" smtClean="0"/>
              <a:t> de </a:t>
            </a:r>
            <a:r>
              <a:rPr lang="en-US" sz="3000" dirty="0" err="1" smtClean="0"/>
              <a:t>alimentare</a:t>
            </a:r>
            <a:r>
              <a:rPr lang="en-US" sz="3000" dirty="0" smtClean="0"/>
              <a:t> cu date in RAN</a:t>
            </a:r>
            <a:endParaRPr lang="en-US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8843"/>
            <a:ext cx="7104087" cy="48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600" dirty="0" err="1" smtClean="0"/>
              <a:t>Aplicația</a:t>
            </a:r>
            <a:r>
              <a:rPr lang="en-US" sz="2600" dirty="0"/>
              <a:t> </a:t>
            </a:r>
            <a:r>
              <a:rPr lang="en-US" sz="2600" dirty="0" err="1" smtClean="0"/>
              <a:t>oferita</a:t>
            </a:r>
            <a:r>
              <a:rPr lang="en-US" sz="2600" dirty="0" smtClean="0"/>
              <a:t> de RAN </a:t>
            </a:r>
            <a:r>
              <a:rPr lang="en-US" sz="2600" dirty="0" err="1" smtClean="0"/>
              <a:t>pentru</a:t>
            </a:r>
            <a:r>
              <a:rPr lang="en-US" sz="2600" dirty="0" smtClean="0"/>
              <a:t> </a:t>
            </a:r>
            <a:r>
              <a:rPr lang="en-US" sz="2600" dirty="0" err="1"/>
              <a:t>gestionare</a:t>
            </a:r>
            <a:r>
              <a:rPr lang="en-US" sz="2600" dirty="0"/>
              <a:t> date </a:t>
            </a:r>
            <a:r>
              <a:rPr lang="en-US" sz="2600" dirty="0" err="1"/>
              <a:t>primare</a:t>
            </a:r>
            <a:r>
              <a:rPr lang="en-US" sz="2600" dirty="0"/>
              <a:t> </a:t>
            </a:r>
            <a:r>
              <a:rPr lang="en-US" sz="2600" dirty="0" err="1"/>
              <a:t>pentru</a:t>
            </a:r>
            <a:r>
              <a:rPr lang="en-US" sz="2600" dirty="0"/>
              <a:t> </a:t>
            </a:r>
            <a:r>
              <a:rPr lang="en-US" sz="2600" dirty="0" smtClean="0"/>
              <a:t>UAT – </a:t>
            </a:r>
            <a:r>
              <a:rPr lang="en-US" sz="2600" dirty="0" err="1" smtClean="0"/>
              <a:t>Fisa</a:t>
            </a:r>
            <a:r>
              <a:rPr lang="en-US" sz="2600" dirty="0" smtClean="0"/>
              <a:t> </a:t>
            </a:r>
            <a:r>
              <a:rPr lang="en-US" sz="2600" dirty="0" err="1" smtClean="0"/>
              <a:t>Gospodarie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36115" y="1628799"/>
            <a:ext cx="5271770" cy="51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agricole </a:t>
            </a:r>
            <a:r>
              <a:rPr lang="it-IT" sz="2600" dirty="0" smtClean="0"/>
              <a:t>–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312876"/>
            <a:ext cx="6068144" cy="47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</a:t>
            </a:r>
            <a:r>
              <a:rPr lang="it-IT" sz="2600" dirty="0" smtClean="0"/>
              <a:t>agricole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– 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3528392" cy="57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</a:t>
            </a:r>
            <a:r>
              <a:rPr lang="it-IT" sz="2600" dirty="0" smtClean="0"/>
              <a:t>agricole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– 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556791"/>
            <a:ext cx="5472608" cy="50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</a:t>
            </a:r>
            <a:r>
              <a:rPr lang="it-IT" sz="2600" dirty="0" smtClean="0"/>
              <a:t>agricole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– 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647122"/>
            <a:ext cx="5943600" cy="40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</a:t>
            </a:r>
            <a:r>
              <a:rPr lang="it-IT" sz="2600" dirty="0" smtClean="0"/>
              <a:t>agricole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– 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3816424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it-IT" sz="2600" dirty="0" smtClean="0"/>
              <a:t>Completare </a:t>
            </a:r>
            <a:r>
              <a:rPr lang="it-IT" sz="2600" dirty="0"/>
              <a:t>resurse </a:t>
            </a:r>
            <a:r>
              <a:rPr lang="it-IT" sz="2600" dirty="0" smtClean="0"/>
              <a:t>agricole</a:t>
            </a:r>
            <a:br>
              <a:rPr lang="it-IT" sz="2600" dirty="0" smtClean="0"/>
            </a:br>
            <a:r>
              <a:rPr lang="it-IT" sz="2600" dirty="0" smtClean="0"/>
              <a:t> </a:t>
            </a:r>
            <a:r>
              <a:rPr lang="it-IT" sz="2600" dirty="0"/>
              <a:t>– terenuri</a:t>
            </a:r>
            <a:endParaRPr lang="en-US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412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336134"/>
            <a:ext cx="5943600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9E7F4B32AFA4EB6D989B9B4BB380A" ma:contentTypeVersion="" ma:contentTypeDescription="Create a new document." ma:contentTypeScope="" ma:versionID="dcc5dbc685451158658b522911727c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12D8D-2B68-49B5-B5C5-CEF0815ED503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A6C602-2001-4A6B-9D09-52EE5C107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B1D29-00DF-45E9-9535-EAF670969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67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Registrul Agricol Național (RAN)</vt:lpstr>
      <vt:lpstr>Modalitate de alimentare cu date in RAN</vt:lpstr>
      <vt:lpstr>Aplicația oferita de RAN pentru gestionare date primare pentru UAT – Fisa Gospodarie</vt:lpstr>
      <vt:lpstr>Completare resurse agricole –  terenuri</vt:lpstr>
      <vt:lpstr>Completare resurse agricole  – terenuri</vt:lpstr>
      <vt:lpstr>Completare resurse agricole  – terenuri</vt:lpstr>
      <vt:lpstr>Completare resurse agricole  – terenuri</vt:lpstr>
      <vt:lpstr>Completare resurse agricole  – terenuri</vt:lpstr>
      <vt:lpstr>Completare resurse agricole  – terenuri</vt:lpstr>
      <vt:lpstr>Întrebări și răspunsuri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Agricol Național</dc:title>
  <dc:creator>Alexandru Mohora</dc:creator>
  <cp:lastModifiedBy>Gabriela Maxim</cp:lastModifiedBy>
  <cp:revision>150</cp:revision>
  <dcterms:created xsi:type="dcterms:W3CDTF">2016-12-30T12:42:30Z</dcterms:created>
  <dcterms:modified xsi:type="dcterms:W3CDTF">2017-01-06T08:52:27Z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0x0101008CA9E7F4B32AFA4EB6D989B9B4BB380A</vt:lpwstr>
  </property>
</Properties>
</file>