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8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272" r:id="rId27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35F"/>
    <a:srgbClr val="72D35F"/>
    <a:srgbClr val="00A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8E8F3-1F02-4BCB-8394-4870B5513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131E4B9-72B9-4A3A-8CF7-52B8D9D7E5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Identifică discrepanțe între datele colectate în sistemul RAN, precum și între datele din RAN și alte sisteme (eTerra, APIA, DDAPT etc) în baza algoritmilor de corelare. </a:t>
          </a:r>
          <a:r>
            <a:rPr lang="en-US" sz="2000" dirty="0" err="1" smtClean="0">
              <a:latin typeface="Oswald Regular" panose="02000503000000000000" pitchFamily="2" charset="0"/>
            </a:rPr>
            <a:t>Administratorul</a:t>
          </a:r>
          <a:r>
            <a:rPr lang="en-US" sz="2000" dirty="0" smtClean="0">
              <a:latin typeface="Oswald Regular" panose="02000503000000000000" pitchFamily="2" charset="0"/>
            </a:rPr>
            <a:t> </a:t>
          </a:r>
          <a:r>
            <a:rPr lang="ro-RO" sz="2000" dirty="0" smtClean="0">
              <a:latin typeface="Oswald Regular" panose="02000503000000000000" pitchFamily="2" charset="0"/>
            </a:rPr>
            <a:t>poate </a:t>
          </a:r>
          <a:r>
            <a:rPr lang="ro-RO" sz="2000" dirty="0">
              <a:latin typeface="Oswald Regular" panose="02000503000000000000" pitchFamily="2" charset="0"/>
            </a:rPr>
            <a:t>ajusta parametri de calcul a indicatorilor.</a:t>
          </a:r>
        </a:p>
      </dgm:t>
    </dgm:pt>
    <dgm:pt modelId="{680FDEBB-13FB-4463-AD8B-2F3852D15F21}" type="parTrans" cxnId="{C220B602-2105-4DB1-8B11-9B36BADFDAE5}">
      <dgm:prSet/>
      <dgm:spPr/>
      <dgm:t>
        <a:bodyPr/>
        <a:lstStyle/>
        <a:p>
          <a:endParaRPr lang="ro-RO" sz="1600"/>
        </a:p>
      </dgm:t>
    </dgm:pt>
    <dgm:pt modelId="{100064EA-D485-4330-A807-F291E3EBC0AA}" type="sibTrans" cxnId="{C220B602-2105-4DB1-8B11-9B36BADFDAE5}">
      <dgm:prSet/>
      <dgm:spPr/>
      <dgm:t>
        <a:bodyPr/>
        <a:lstStyle/>
        <a:p>
          <a:endParaRPr lang="ro-RO" sz="1600"/>
        </a:p>
      </dgm:t>
    </dgm:pt>
    <dgm:pt modelId="{46A94433-3C60-418A-8ABE-C8246DF1EBF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Procesul se declanșează automat la primirea de noi date, dar poate fi declanșat și manual.</a:t>
          </a:r>
        </a:p>
      </dgm:t>
    </dgm:pt>
    <dgm:pt modelId="{C550FFB1-0BF9-49AA-AC49-12C61C7F9C95}" type="parTrans" cxnId="{38C23276-169D-41BD-B8C7-8D7FE23D3B5D}">
      <dgm:prSet/>
      <dgm:spPr/>
      <dgm:t>
        <a:bodyPr/>
        <a:lstStyle/>
        <a:p>
          <a:endParaRPr lang="ro-RO" sz="1600"/>
        </a:p>
      </dgm:t>
    </dgm:pt>
    <dgm:pt modelId="{8BE0BD27-AB99-4260-AB85-2E44A6705F17}" type="sibTrans" cxnId="{38C23276-169D-41BD-B8C7-8D7FE23D3B5D}">
      <dgm:prSet/>
      <dgm:spPr/>
      <dgm:t>
        <a:bodyPr/>
        <a:lstStyle/>
        <a:p>
          <a:endParaRPr lang="ro-RO" sz="1600"/>
        </a:p>
      </dgm:t>
    </dgm:pt>
    <dgm:pt modelId="{4E3C3E9F-30B1-4918-B520-B220915F1C6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Corelarea poate fi executată la nivel de declarație a fiecărei </a:t>
          </a:r>
          <a:r>
            <a:rPr lang="ro-RO" sz="2000" dirty="0" smtClean="0">
              <a:latin typeface="Oswald Regular" panose="02000503000000000000" pitchFamily="2" charset="0"/>
            </a:rPr>
            <a:t>gospodării</a:t>
          </a:r>
          <a:r>
            <a:rPr lang="en-US" sz="2000" dirty="0" smtClean="0">
              <a:latin typeface="Oswald Regular" panose="02000503000000000000" pitchFamily="2" charset="0"/>
            </a:rPr>
            <a:t>, </a:t>
          </a:r>
          <a:r>
            <a:rPr lang="ro-RO" sz="2000" dirty="0" smtClean="0">
              <a:latin typeface="Oswald Regular" panose="02000503000000000000" pitchFamily="2" charset="0"/>
            </a:rPr>
            <a:t>la </a:t>
          </a:r>
          <a:r>
            <a:rPr lang="ro-RO" sz="2000" dirty="0">
              <a:latin typeface="Oswald Regular" panose="02000503000000000000" pitchFamily="2" charset="0"/>
            </a:rPr>
            <a:t>nivel de </a:t>
          </a:r>
          <a:r>
            <a:rPr lang="ro-RO" sz="2000" dirty="0" smtClean="0">
              <a:latin typeface="Oswald Regular" panose="02000503000000000000" pitchFamily="2" charset="0"/>
            </a:rPr>
            <a:t>UAT</a:t>
          </a:r>
          <a:r>
            <a:rPr lang="en-US" sz="2000" dirty="0" smtClean="0">
              <a:latin typeface="Oswald Regular" panose="02000503000000000000" pitchFamily="2" charset="0"/>
            </a:rPr>
            <a:t> </a:t>
          </a:r>
          <a:r>
            <a:rPr lang="en-US" sz="2000" dirty="0" err="1" smtClean="0">
              <a:latin typeface="Oswald Regular" panose="02000503000000000000" pitchFamily="2" charset="0"/>
            </a:rPr>
            <a:t>sau</a:t>
          </a:r>
          <a:r>
            <a:rPr lang="en-US" sz="2000" dirty="0" smtClean="0">
              <a:latin typeface="Oswald Regular" panose="02000503000000000000" pitchFamily="2" charset="0"/>
            </a:rPr>
            <a:t> la </a:t>
          </a:r>
          <a:r>
            <a:rPr lang="en-US" sz="2000" dirty="0" err="1" smtClean="0">
              <a:latin typeface="Oswald Regular" panose="02000503000000000000" pitchFamily="2" charset="0"/>
            </a:rPr>
            <a:t>nivel</a:t>
          </a:r>
          <a:r>
            <a:rPr lang="en-US" sz="2000" dirty="0" smtClean="0">
              <a:latin typeface="Oswald Regular" panose="02000503000000000000" pitchFamily="2" charset="0"/>
            </a:rPr>
            <a:t> de CNP/CUI/NIF</a:t>
          </a:r>
          <a:r>
            <a:rPr lang="ro-RO" sz="2000" dirty="0" smtClean="0">
              <a:latin typeface="Oswald Regular" panose="02000503000000000000" pitchFamily="2" charset="0"/>
            </a:rPr>
            <a:t>.</a:t>
          </a:r>
          <a:endParaRPr lang="ro-RO" sz="2000" dirty="0">
            <a:latin typeface="Oswald Regular" panose="02000503000000000000" pitchFamily="2" charset="0"/>
          </a:endParaRPr>
        </a:p>
      </dgm:t>
    </dgm:pt>
    <dgm:pt modelId="{3C81AE3E-F472-4BA2-93D7-406922A6FE98}" type="parTrans" cxnId="{117968DA-8378-4B02-9DB4-9092E514B605}">
      <dgm:prSet/>
      <dgm:spPr/>
      <dgm:t>
        <a:bodyPr/>
        <a:lstStyle/>
        <a:p>
          <a:endParaRPr lang="ro-RO" sz="1600"/>
        </a:p>
      </dgm:t>
    </dgm:pt>
    <dgm:pt modelId="{7C6D8D82-E543-4C63-88AB-CCF05861D5C7}" type="sibTrans" cxnId="{117968DA-8378-4B02-9DB4-9092E514B605}">
      <dgm:prSet/>
      <dgm:spPr/>
      <dgm:t>
        <a:bodyPr/>
        <a:lstStyle/>
        <a:p>
          <a:endParaRPr lang="ro-RO" sz="1600"/>
        </a:p>
      </dgm:t>
    </dgm:pt>
    <dgm:pt modelId="{4F1B63A1-DFB6-48A4-868B-21018292431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000" dirty="0">
              <a:latin typeface="Oswald Regular" panose="02000503000000000000" pitchFamily="2" charset="0"/>
            </a:rPr>
            <a:t>Rezultatele corelării sunt prezentate detaliat, cu evidențierea indicatorilor calculați și a discrepanțelor, atât în format tabelar cât și grafic (pe hartă). O parte din rezultate sunt afișate în zona publică a RAN.</a:t>
          </a:r>
        </a:p>
      </dgm:t>
    </dgm:pt>
    <dgm:pt modelId="{480045B6-BD33-4BAB-9C22-D676192DC603}" type="parTrans" cxnId="{A217C480-7168-4BE7-A659-D21F846840D1}">
      <dgm:prSet/>
      <dgm:spPr/>
      <dgm:t>
        <a:bodyPr/>
        <a:lstStyle/>
        <a:p>
          <a:endParaRPr lang="ro-RO" sz="1600"/>
        </a:p>
      </dgm:t>
    </dgm:pt>
    <dgm:pt modelId="{781CCC98-01F9-44D8-A70D-1A5DF66BAFC1}" type="sibTrans" cxnId="{A217C480-7168-4BE7-A659-D21F846840D1}">
      <dgm:prSet/>
      <dgm:spPr/>
      <dgm:t>
        <a:bodyPr/>
        <a:lstStyle/>
        <a:p>
          <a:endParaRPr lang="ro-RO" sz="1600"/>
        </a:p>
      </dgm:t>
    </dgm:pt>
    <dgm:pt modelId="{800A512F-A731-4D5B-AE1D-FE3C3C38268D}" type="pres">
      <dgm:prSet presAssocID="{F4A8E8F3-1F02-4BCB-8394-4870B5513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A0AD0DF-A271-4EAD-8959-5CAC517956A8}" type="pres">
      <dgm:prSet presAssocID="{F131E4B9-72B9-4A3A-8CF7-52B8D9D7E512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D3B98A52-E65C-4FAB-963F-19D9A15737F6}" type="pres">
      <dgm:prSet presAssocID="{100064EA-D485-4330-A807-F291E3EBC0AA}" presName="spacer" presStyleCnt="0"/>
      <dgm:spPr/>
    </dgm:pt>
    <dgm:pt modelId="{95FA92C2-395D-4F27-BA1D-3B469BD148CE}" type="pres">
      <dgm:prSet presAssocID="{46A94433-3C60-418A-8ABE-C8246DF1EBF4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91A07FA4-4B6D-47E8-9736-0AF604641BD8}" type="pres">
      <dgm:prSet presAssocID="{8BE0BD27-AB99-4260-AB85-2E44A6705F17}" presName="spacer" presStyleCnt="0"/>
      <dgm:spPr/>
    </dgm:pt>
    <dgm:pt modelId="{B79D30BF-05B8-4184-BC68-2898963D6CFF}" type="pres">
      <dgm:prSet presAssocID="{4E3C3E9F-30B1-4918-B520-B220915F1C63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0FC1BF5F-91A5-4E63-9958-151272AEF9B9}" type="pres">
      <dgm:prSet presAssocID="{7C6D8D82-E543-4C63-88AB-CCF05861D5C7}" presName="spacer" presStyleCnt="0"/>
      <dgm:spPr/>
    </dgm:pt>
    <dgm:pt modelId="{5CF9DE9F-65DB-49E0-AE63-488979B6F03F}" type="pres">
      <dgm:prSet presAssocID="{4F1B63A1-DFB6-48A4-868B-210182924318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C220B602-2105-4DB1-8B11-9B36BADFDAE5}" srcId="{F4A8E8F3-1F02-4BCB-8394-4870B5513C6B}" destId="{F131E4B9-72B9-4A3A-8CF7-52B8D9D7E512}" srcOrd="0" destOrd="0" parTransId="{680FDEBB-13FB-4463-AD8B-2F3852D15F21}" sibTransId="{100064EA-D485-4330-A807-F291E3EBC0AA}"/>
    <dgm:cxn modelId="{19888480-909A-4AA9-BF59-33D8EB155CC8}" type="presOf" srcId="{F131E4B9-72B9-4A3A-8CF7-52B8D9D7E512}" destId="{0A0AD0DF-A271-4EAD-8959-5CAC517956A8}" srcOrd="0" destOrd="0" presId="urn:microsoft.com/office/officeart/2005/8/layout/vList2"/>
    <dgm:cxn modelId="{E1F28F57-6BC8-49F9-AC43-DADED6BA7716}" type="presOf" srcId="{46A94433-3C60-418A-8ABE-C8246DF1EBF4}" destId="{95FA92C2-395D-4F27-BA1D-3B469BD148CE}" srcOrd="0" destOrd="0" presId="urn:microsoft.com/office/officeart/2005/8/layout/vList2"/>
    <dgm:cxn modelId="{A217C480-7168-4BE7-A659-D21F846840D1}" srcId="{F4A8E8F3-1F02-4BCB-8394-4870B5513C6B}" destId="{4F1B63A1-DFB6-48A4-868B-210182924318}" srcOrd="3" destOrd="0" parTransId="{480045B6-BD33-4BAB-9C22-D676192DC603}" sibTransId="{781CCC98-01F9-44D8-A70D-1A5DF66BAFC1}"/>
    <dgm:cxn modelId="{38C23276-169D-41BD-B8C7-8D7FE23D3B5D}" srcId="{F4A8E8F3-1F02-4BCB-8394-4870B5513C6B}" destId="{46A94433-3C60-418A-8ABE-C8246DF1EBF4}" srcOrd="1" destOrd="0" parTransId="{C550FFB1-0BF9-49AA-AC49-12C61C7F9C95}" sibTransId="{8BE0BD27-AB99-4260-AB85-2E44A6705F17}"/>
    <dgm:cxn modelId="{80A0151D-9F3C-4B97-A644-11A559DA000E}" type="presOf" srcId="{4E3C3E9F-30B1-4918-B520-B220915F1C63}" destId="{B79D30BF-05B8-4184-BC68-2898963D6CFF}" srcOrd="0" destOrd="0" presId="urn:microsoft.com/office/officeart/2005/8/layout/vList2"/>
    <dgm:cxn modelId="{117968DA-8378-4B02-9DB4-9092E514B605}" srcId="{F4A8E8F3-1F02-4BCB-8394-4870B5513C6B}" destId="{4E3C3E9F-30B1-4918-B520-B220915F1C63}" srcOrd="2" destOrd="0" parTransId="{3C81AE3E-F472-4BA2-93D7-406922A6FE98}" sibTransId="{7C6D8D82-E543-4C63-88AB-CCF05861D5C7}"/>
    <dgm:cxn modelId="{9DCC6D7F-ACCB-486B-AFB9-C27A9A4E8F80}" type="presOf" srcId="{4F1B63A1-DFB6-48A4-868B-210182924318}" destId="{5CF9DE9F-65DB-49E0-AE63-488979B6F03F}" srcOrd="0" destOrd="0" presId="urn:microsoft.com/office/officeart/2005/8/layout/vList2"/>
    <dgm:cxn modelId="{69429781-AB10-4BCC-80BA-2113CE0D1EAE}" type="presOf" srcId="{F4A8E8F3-1F02-4BCB-8394-4870B5513C6B}" destId="{800A512F-A731-4D5B-AE1D-FE3C3C38268D}" srcOrd="0" destOrd="0" presId="urn:microsoft.com/office/officeart/2005/8/layout/vList2"/>
    <dgm:cxn modelId="{74805373-B155-4F9E-B05C-B15370D6305E}" type="presParOf" srcId="{800A512F-A731-4D5B-AE1D-FE3C3C38268D}" destId="{0A0AD0DF-A271-4EAD-8959-5CAC517956A8}" srcOrd="0" destOrd="0" presId="urn:microsoft.com/office/officeart/2005/8/layout/vList2"/>
    <dgm:cxn modelId="{755C623C-47F1-40E0-AFD5-CACC8854C518}" type="presParOf" srcId="{800A512F-A731-4D5B-AE1D-FE3C3C38268D}" destId="{D3B98A52-E65C-4FAB-963F-19D9A15737F6}" srcOrd="1" destOrd="0" presId="urn:microsoft.com/office/officeart/2005/8/layout/vList2"/>
    <dgm:cxn modelId="{249072EC-7D8E-4A8F-A073-13CD10932B48}" type="presParOf" srcId="{800A512F-A731-4D5B-AE1D-FE3C3C38268D}" destId="{95FA92C2-395D-4F27-BA1D-3B469BD148CE}" srcOrd="2" destOrd="0" presId="urn:microsoft.com/office/officeart/2005/8/layout/vList2"/>
    <dgm:cxn modelId="{3D932FE4-F5B4-473D-94DB-C0E3EF6D0FF8}" type="presParOf" srcId="{800A512F-A731-4D5B-AE1D-FE3C3C38268D}" destId="{91A07FA4-4B6D-47E8-9736-0AF604641BD8}" srcOrd="3" destOrd="0" presId="urn:microsoft.com/office/officeart/2005/8/layout/vList2"/>
    <dgm:cxn modelId="{62795539-E8FD-4AF5-B6CD-DBE95D446275}" type="presParOf" srcId="{800A512F-A731-4D5B-AE1D-FE3C3C38268D}" destId="{B79D30BF-05B8-4184-BC68-2898963D6CFF}" srcOrd="4" destOrd="0" presId="urn:microsoft.com/office/officeart/2005/8/layout/vList2"/>
    <dgm:cxn modelId="{D48BD620-7E99-43E8-9919-C94F96F7599E}" type="presParOf" srcId="{800A512F-A731-4D5B-AE1D-FE3C3C38268D}" destId="{0FC1BF5F-91A5-4E63-9958-151272AEF9B9}" srcOrd="5" destOrd="0" presId="urn:microsoft.com/office/officeart/2005/8/layout/vList2"/>
    <dgm:cxn modelId="{02277ED6-391A-4E73-8219-90278ED56247}" type="presParOf" srcId="{800A512F-A731-4D5B-AE1D-FE3C3C38268D}" destId="{5CF9DE9F-65DB-49E0-AE63-488979B6F0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E0879-3AC3-4402-985E-C242534519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4BABE1-4E9B-4E5A-802D-9D52A3A777B1}">
      <dgm:prSet phldrT="[Text]" custT="1"/>
      <dgm:spPr/>
      <dgm:t>
        <a:bodyPr/>
        <a:lstStyle/>
        <a:p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Are ca obiectiv corelarea datelor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colectate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 </a:t>
          </a: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în RAN cu datele existente în sistemele externe ETERRA, APIA, DDAPT, respectiv RAN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;</a:t>
          </a:r>
          <a:endParaRPr lang="en-US" sz="2000" kern="1200" dirty="0">
            <a:solidFill>
              <a:schemeClr val="bg1"/>
            </a:solidFill>
            <a:latin typeface="Oswald Regular" panose="02000503000000000000"/>
            <a:ea typeface="+mn-ea"/>
            <a:cs typeface="+mn-cs"/>
          </a:endParaRPr>
        </a:p>
      </dgm:t>
    </dgm:pt>
    <dgm:pt modelId="{64154A9E-3660-4D9F-8C70-7AFBB9C17D48}" type="parTrans" cxnId="{F7474774-AAE8-4F47-B96D-0ADF95627836}">
      <dgm:prSet/>
      <dgm:spPr/>
      <dgm:t>
        <a:bodyPr/>
        <a:lstStyle/>
        <a:p>
          <a:endParaRPr lang="en-US" sz="1600">
            <a:latin typeface="Oswald Regular" panose="02000503000000000000"/>
          </a:endParaRPr>
        </a:p>
      </dgm:t>
    </dgm:pt>
    <dgm:pt modelId="{88130684-111E-4A28-8C65-E4C7736BD9D5}" type="sibTrans" cxnId="{F7474774-AAE8-4F47-B96D-0ADF95627836}">
      <dgm:prSet/>
      <dgm:spPr/>
      <dgm:t>
        <a:bodyPr/>
        <a:lstStyle/>
        <a:p>
          <a:endParaRPr lang="en-US" sz="1600">
            <a:latin typeface="Oswald Regular" panose="02000503000000000000"/>
          </a:endParaRPr>
        </a:p>
      </dgm:t>
    </dgm:pt>
    <dgm:pt modelId="{F925904C-3FD7-42EB-A9E9-0A207E478A7D}">
      <dgm:prSet phldrT="[Text]" custT="1"/>
      <dgm:spPr/>
      <dgm:t>
        <a:bodyPr/>
        <a:lstStyle/>
        <a:p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E</a:t>
          </a: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vidențiază dacă 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exist</a:t>
          </a: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ă neconcordanțe sau inconsistențe între valorile introduse în sistemul RAN și cele furnizate de sistemele externe, în baza unor reguli de corelare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;</a:t>
          </a:r>
          <a:endParaRPr lang="en-US" sz="2000" kern="1200" dirty="0">
            <a:solidFill>
              <a:schemeClr val="bg1"/>
            </a:solidFill>
            <a:latin typeface="Oswald Regular" panose="02000503000000000000"/>
            <a:ea typeface="+mn-ea"/>
            <a:cs typeface="+mn-cs"/>
          </a:endParaRPr>
        </a:p>
      </dgm:t>
    </dgm:pt>
    <dgm:pt modelId="{59EE8FF1-F4D6-4234-AB37-A7EF517CD7D0}" type="parTrans" cxnId="{70D2489A-5079-4D41-848E-59F058C393BD}">
      <dgm:prSet/>
      <dgm:spPr/>
      <dgm:t>
        <a:bodyPr/>
        <a:lstStyle/>
        <a:p>
          <a:endParaRPr lang="en-US" sz="1600">
            <a:latin typeface="Oswald Regular" panose="02000503000000000000"/>
          </a:endParaRPr>
        </a:p>
      </dgm:t>
    </dgm:pt>
    <dgm:pt modelId="{E6423DEF-8CA9-4272-938F-15BF98D8D803}" type="sibTrans" cxnId="{70D2489A-5079-4D41-848E-59F058C393BD}">
      <dgm:prSet/>
      <dgm:spPr/>
      <dgm:t>
        <a:bodyPr/>
        <a:lstStyle/>
        <a:p>
          <a:endParaRPr lang="en-US" sz="1600">
            <a:latin typeface="Oswald Regular" panose="02000503000000000000"/>
          </a:endParaRPr>
        </a:p>
      </dgm:t>
    </dgm:pt>
    <dgm:pt modelId="{E3351995-1BEF-42EE-B438-2672BD0BF971}">
      <dgm:prSet custT="1"/>
      <dgm:spPr/>
      <dgm:t>
        <a:bodyPr/>
        <a:lstStyle/>
        <a:p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Procesul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 de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corelare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 se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realizeaz</a:t>
          </a: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ă automat, la adăugarea sau modificarea unei declarații agricole în sistemul RAN, sau manual, la cerere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;</a:t>
          </a:r>
          <a:endParaRPr lang="ro-RO" sz="2000" kern="1200" dirty="0">
            <a:solidFill>
              <a:schemeClr val="bg1"/>
            </a:solidFill>
            <a:latin typeface="Oswald Regular" panose="02000503000000000000"/>
            <a:ea typeface="+mn-ea"/>
            <a:cs typeface="+mn-cs"/>
          </a:endParaRPr>
        </a:p>
      </dgm:t>
    </dgm:pt>
    <dgm:pt modelId="{FCF4946F-89AB-4CEB-B329-39EB406CBE7C}" type="parTrans" cxnId="{AF90EE1F-86D1-4654-86E5-23EB24450A80}">
      <dgm:prSet/>
      <dgm:spPr/>
      <dgm:t>
        <a:bodyPr/>
        <a:lstStyle/>
        <a:p>
          <a:endParaRPr lang="en-US" sz="1600">
            <a:latin typeface="Oswald Regular" panose="02000503000000000000"/>
          </a:endParaRPr>
        </a:p>
      </dgm:t>
    </dgm:pt>
    <dgm:pt modelId="{2F61473F-1FD8-40B9-A897-AB8C9C7FD572}" type="sibTrans" cxnId="{AF90EE1F-86D1-4654-86E5-23EB24450A80}">
      <dgm:prSet/>
      <dgm:spPr/>
      <dgm:t>
        <a:bodyPr/>
        <a:lstStyle/>
        <a:p>
          <a:endParaRPr lang="en-US" sz="1600">
            <a:latin typeface="Oswald Regular" panose="02000503000000000000"/>
          </a:endParaRPr>
        </a:p>
      </dgm:t>
    </dgm:pt>
    <dgm:pt modelId="{33A3FAD4-055A-4455-B8EB-C53852B2FCB6}">
      <dgm:prSet custT="1"/>
      <dgm:spPr/>
      <dgm:t>
        <a:bodyPr/>
        <a:lstStyle/>
        <a:p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Există 3 tipuri de corelare cadastrală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: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corelare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 la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nivel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 de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declara</a:t>
          </a: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ție, corelare la nivel de UAT, corelare la nivel de CNP/CUI/NIF.</a:t>
          </a:r>
          <a:endParaRPr lang="en-US" sz="2000" kern="1200" dirty="0">
            <a:solidFill>
              <a:schemeClr val="bg1"/>
            </a:solidFill>
            <a:latin typeface="Oswald Regular" panose="02000503000000000000"/>
            <a:ea typeface="+mn-ea"/>
            <a:cs typeface="+mn-cs"/>
          </a:endParaRPr>
        </a:p>
      </dgm:t>
    </dgm:pt>
    <dgm:pt modelId="{01EE4F8F-B8C1-45DC-BEBE-B59B05FA1DD4}" type="parTrans" cxnId="{E10B3473-70E9-4F1C-99BD-C792DDD1A055}">
      <dgm:prSet/>
      <dgm:spPr/>
      <dgm:t>
        <a:bodyPr/>
        <a:lstStyle/>
        <a:p>
          <a:endParaRPr lang="en-US" sz="1600">
            <a:latin typeface="Oswald Regular" panose="02000503000000000000"/>
          </a:endParaRPr>
        </a:p>
      </dgm:t>
    </dgm:pt>
    <dgm:pt modelId="{30423861-AA47-4661-9EB2-DAEE908A5B3A}" type="sibTrans" cxnId="{E10B3473-70E9-4F1C-99BD-C792DDD1A055}">
      <dgm:prSet/>
      <dgm:spPr/>
      <dgm:t>
        <a:bodyPr/>
        <a:lstStyle/>
        <a:p>
          <a:endParaRPr lang="en-US" sz="1600">
            <a:latin typeface="Oswald Regular" panose="02000503000000000000"/>
          </a:endParaRPr>
        </a:p>
      </dgm:t>
    </dgm:pt>
    <dgm:pt modelId="{CCDB1E8F-F4AB-4B12-8B2F-A17B27BDE160}" type="pres">
      <dgm:prSet presAssocID="{FD6E0879-3AC3-4402-985E-C242534519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714FF-B2FA-4BB0-89C7-73508216D79C}" type="pres">
      <dgm:prSet presAssocID="{864BABE1-4E9B-4E5A-802D-9D52A3A777B1}" presName="node" presStyleLbl="node1" presStyleIdx="0" presStyleCnt="4" custScaleX="101739" custScaleY="88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CC5C7-CFF0-4116-AC63-885504798164}" type="pres">
      <dgm:prSet presAssocID="{88130684-111E-4A28-8C65-E4C7736BD9D5}" presName="sibTrans" presStyleCnt="0"/>
      <dgm:spPr/>
      <dgm:t>
        <a:bodyPr/>
        <a:lstStyle/>
        <a:p>
          <a:endParaRPr lang="en-US"/>
        </a:p>
      </dgm:t>
    </dgm:pt>
    <dgm:pt modelId="{1771A16F-2C55-45DD-862B-B290C78276C7}" type="pres">
      <dgm:prSet presAssocID="{F925904C-3FD7-42EB-A9E9-0A207E478A7D}" presName="node" presStyleLbl="node1" presStyleIdx="1" presStyleCnt="4" custScaleX="96494" custScaleY="88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EC99B-8D9A-4002-A55A-D8DC712724E9}" type="pres">
      <dgm:prSet presAssocID="{E6423DEF-8CA9-4272-938F-15BF98D8D803}" presName="sibTrans" presStyleCnt="0"/>
      <dgm:spPr/>
      <dgm:t>
        <a:bodyPr/>
        <a:lstStyle/>
        <a:p>
          <a:endParaRPr lang="en-US"/>
        </a:p>
      </dgm:t>
    </dgm:pt>
    <dgm:pt modelId="{636073D5-BF23-4D0A-9143-1E3711A37C46}" type="pres">
      <dgm:prSet presAssocID="{E3351995-1BEF-42EE-B438-2672BD0BF971}" presName="node" presStyleLbl="node1" presStyleIdx="2" presStyleCnt="4" custScaleX="101739" custScaleY="83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E0701-66E5-4961-B284-00DD5836190C}" type="pres">
      <dgm:prSet presAssocID="{2F61473F-1FD8-40B9-A897-AB8C9C7FD572}" presName="sibTrans" presStyleCnt="0"/>
      <dgm:spPr/>
      <dgm:t>
        <a:bodyPr/>
        <a:lstStyle/>
        <a:p>
          <a:endParaRPr lang="en-US"/>
        </a:p>
      </dgm:t>
    </dgm:pt>
    <dgm:pt modelId="{4F253BB0-480A-41DB-960E-F1E118056C35}" type="pres">
      <dgm:prSet presAssocID="{33A3FAD4-055A-4455-B8EB-C53852B2FCB6}" presName="node" presStyleLbl="node1" presStyleIdx="3" presStyleCnt="4" custScaleY="83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2489A-5079-4D41-848E-59F058C393BD}" srcId="{FD6E0879-3AC3-4402-985E-C24253451900}" destId="{F925904C-3FD7-42EB-A9E9-0A207E478A7D}" srcOrd="1" destOrd="0" parTransId="{59EE8FF1-F4D6-4234-AB37-A7EF517CD7D0}" sibTransId="{E6423DEF-8CA9-4272-938F-15BF98D8D803}"/>
    <dgm:cxn modelId="{A1B87C37-5EB9-472E-A774-CC41C94214E0}" type="presOf" srcId="{E3351995-1BEF-42EE-B438-2672BD0BF971}" destId="{636073D5-BF23-4D0A-9143-1E3711A37C46}" srcOrd="0" destOrd="0" presId="urn:microsoft.com/office/officeart/2005/8/layout/default"/>
    <dgm:cxn modelId="{445C16C5-B9D1-41BB-94F0-96FFA093806A}" type="presOf" srcId="{FD6E0879-3AC3-4402-985E-C24253451900}" destId="{CCDB1E8F-F4AB-4B12-8B2F-A17B27BDE160}" srcOrd="0" destOrd="0" presId="urn:microsoft.com/office/officeart/2005/8/layout/default"/>
    <dgm:cxn modelId="{F7474774-AAE8-4F47-B96D-0ADF95627836}" srcId="{FD6E0879-3AC3-4402-985E-C24253451900}" destId="{864BABE1-4E9B-4E5A-802D-9D52A3A777B1}" srcOrd="0" destOrd="0" parTransId="{64154A9E-3660-4D9F-8C70-7AFBB9C17D48}" sibTransId="{88130684-111E-4A28-8C65-E4C7736BD9D5}"/>
    <dgm:cxn modelId="{B3F5C11E-78BC-4A6D-9B3C-85C899DB7C4F}" type="presOf" srcId="{33A3FAD4-055A-4455-B8EB-C53852B2FCB6}" destId="{4F253BB0-480A-41DB-960E-F1E118056C35}" srcOrd="0" destOrd="0" presId="urn:microsoft.com/office/officeart/2005/8/layout/default"/>
    <dgm:cxn modelId="{E10B3473-70E9-4F1C-99BD-C792DDD1A055}" srcId="{FD6E0879-3AC3-4402-985E-C24253451900}" destId="{33A3FAD4-055A-4455-B8EB-C53852B2FCB6}" srcOrd="3" destOrd="0" parTransId="{01EE4F8F-B8C1-45DC-BEBE-B59B05FA1DD4}" sibTransId="{30423861-AA47-4661-9EB2-DAEE908A5B3A}"/>
    <dgm:cxn modelId="{926357DD-D490-4BC8-90CB-3D3892905E1F}" type="presOf" srcId="{F925904C-3FD7-42EB-A9E9-0A207E478A7D}" destId="{1771A16F-2C55-45DD-862B-B290C78276C7}" srcOrd="0" destOrd="0" presId="urn:microsoft.com/office/officeart/2005/8/layout/default"/>
    <dgm:cxn modelId="{AF90EE1F-86D1-4654-86E5-23EB24450A80}" srcId="{FD6E0879-3AC3-4402-985E-C24253451900}" destId="{E3351995-1BEF-42EE-B438-2672BD0BF971}" srcOrd="2" destOrd="0" parTransId="{FCF4946F-89AB-4CEB-B329-39EB406CBE7C}" sibTransId="{2F61473F-1FD8-40B9-A897-AB8C9C7FD572}"/>
    <dgm:cxn modelId="{0AD7F536-7392-4038-80B8-5792A2835779}" type="presOf" srcId="{864BABE1-4E9B-4E5A-802D-9D52A3A777B1}" destId="{D6F714FF-B2FA-4BB0-89C7-73508216D79C}" srcOrd="0" destOrd="0" presId="urn:microsoft.com/office/officeart/2005/8/layout/default"/>
    <dgm:cxn modelId="{3C401C3A-79E3-4BD3-9B25-C82FF6C0E77E}" type="presParOf" srcId="{CCDB1E8F-F4AB-4B12-8B2F-A17B27BDE160}" destId="{D6F714FF-B2FA-4BB0-89C7-73508216D79C}" srcOrd="0" destOrd="0" presId="urn:microsoft.com/office/officeart/2005/8/layout/default"/>
    <dgm:cxn modelId="{4D9B1224-F214-4F8A-9578-E6D8FF5DD7AD}" type="presParOf" srcId="{CCDB1E8F-F4AB-4B12-8B2F-A17B27BDE160}" destId="{8C8CC5C7-CFF0-4116-AC63-885504798164}" srcOrd="1" destOrd="0" presId="urn:microsoft.com/office/officeart/2005/8/layout/default"/>
    <dgm:cxn modelId="{02A34726-D12B-4427-8050-26ED48DAE9D7}" type="presParOf" srcId="{CCDB1E8F-F4AB-4B12-8B2F-A17B27BDE160}" destId="{1771A16F-2C55-45DD-862B-B290C78276C7}" srcOrd="2" destOrd="0" presId="urn:microsoft.com/office/officeart/2005/8/layout/default"/>
    <dgm:cxn modelId="{1D33721D-ED53-4469-91F1-31D01F14D81A}" type="presParOf" srcId="{CCDB1E8F-F4AB-4B12-8B2F-A17B27BDE160}" destId="{4F9EC99B-8D9A-4002-A55A-D8DC712724E9}" srcOrd="3" destOrd="0" presId="urn:microsoft.com/office/officeart/2005/8/layout/default"/>
    <dgm:cxn modelId="{91BC8AA9-9FE5-41E2-B53D-502F5C9996DE}" type="presParOf" srcId="{CCDB1E8F-F4AB-4B12-8B2F-A17B27BDE160}" destId="{636073D5-BF23-4D0A-9143-1E3711A37C46}" srcOrd="4" destOrd="0" presId="urn:microsoft.com/office/officeart/2005/8/layout/default"/>
    <dgm:cxn modelId="{6011D4C8-D79F-478B-A1B9-9714DE28AFA2}" type="presParOf" srcId="{CCDB1E8F-F4AB-4B12-8B2F-A17B27BDE160}" destId="{C2AE0701-66E5-4961-B284-00DD5836190C}" srcOrd="5" destOrd="0" presId="urn:microsoft.com/office/officeart/2005/8/layout/default"/>
    <dgm:cxn modelId="{7BDB8F14-A35C-4FCF-BE00-FABD7D5DCC93}" type="presParOf" srcId="{CCDB1E8F-F4AB-4B12-8B2F-A17B27BDE160}" destId="{4F253BB0-480A-41DB-960E-F1E118056C3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F7278-9C30-413B-B0AC-6EC93AE8DD9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DAAB9C-74D5-42B8-9D52-3E1C05F9E480}">
      <dgm:prSet phldrT="[Text]" custT="1"/>
      <dgm:spPr/>
      <dgm:t>
        <a:bodyPr/>
        <a:lstStyle/>
        <a:p>
          <a:r>
            <a:rPr lang="en-US" sz="2400" kern="1200" smtClean="0">
              <a:latin typeface="Oswald Regular" panose="02000503000000000000"/>
              <a:ea typeface="+mn-ea"/>
              <a:cs typeface="+mn-cs"/>
            </a:rPr>
            <a:t>Operator RAN Corelare din cadrul ANCPI</a:t>
          </a:r>
          <a:endParaRPr lang="en-US" sz="2400" kern="1200" dirty="0">
            <a:latin typeface="Oswald Regular" panose="02000503000000000000"/>
            <a:ea typeface="+mn-ea"/>
            <a:cs typeface="+mn-cs"/>
          </a:endParaRPr>
        </a:p>
      </dgm:t>
    </dgm:pt>
    <dgm:pt modelId="{4404AAB4-9E95-405B-AD3F-C7D9817D1466}" type="parTrans" cxnId="{3B1AB46B-249D-4AAB-ADBA-EC8E94229B7D}">
      <dgm:prSet/>
      <dgm:spPr/>
      <dgm:t>
        <a:bodyPr/>
        <a:lstStyle/>
        <a:p>
          <a:endParaRPr lang="en-US" sz="1600"/>
        </a:p>
      </dgm:t>
    </dgm:pt>
    <dgm:pt modelId="{763A6700-B4A8-4959-90D7-888688539455}" type="sibTrans" cxnId="{3B1AB46B-249D-4AAB-ADBA-EC8E94229B7D}">
      <dgm:prSet/>
      <dgm:spPr/>
      <dgm:t>
        <a:bodyPr/>
        <a:lstStyle/>
        <a:p>
          <a:endParaRPr lang="en-US" sz="1600"/>
        </a:p>
      </dgm:t>
    </dgm:pt>
    <dgm:pt modelId="{9D7A068D-46FA-4F74-8A25-F251E9ECD701}">
      <dgm:prSet phldrT="[Text]" custT="1"/>
      <dgm:spPr/>
      <dgm:t>
        <a:bodyPr/>
        <a:lstStyle/>
        <a:p>
          <a:pPr rtl="0"/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Declan</a:t>
          </a:r>
          <a:r>
            <a:rPr lang="ro-RO" sz="2000" kern="1200" dirty="0" smtClean="0">
              <a:latin typeface="Oswald Regular" panose="02000503000000000000"/>
              <a:ea typeface="+mn-ea"/>
              <a:cs typeface="+mn-cs"/>
            </a:rPr>
            <a:t>ș</a:t>
          </a: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eaz</a:t>
          </a:r>
          <a:r>
            <a:rPr lang="ro-RO" sz="2000" kern="1200" dirty="0" smtClean="0">
              <a:latin typeface="Oswald Regular" panose="02000503000000000000"/>
              <a:ea typeface="+mn-ea"/>
              <a:cs typeface="+mn-cs"/>
            </a:rPr>
            <a:t>ă</a:t>
          </a:r>
          <a:r>
            <a:rPr lang="es-ES" sz="2000" kern="1200" dirty="0" smtClean="0">
              <a:latin typeface="Oswald Regular" panose="02000503000000000000"/>
              <a:ea typeface="+mn-ea"/>
              <a:cs typeface="+mn-cs"/>
            </a:rPr>
            <a:t> procese de </a:t>
          </a: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corelare</a:t>
          </a:r>
          <a:r>
            <a:rPr lang="es-ES" sz="2000" kern="1200" dirty="0" smtClean="0">
              <a:latin typeface="Oswald Regular" panose="02000503000000000000"/>
              <a:ea typeface="+mn-ea"/>
              <a:cs typeface="+mn-cs"/>
            </a:rPr>
            <a:t> la nivel de declara</a:t>
          </a:r>
          <a:r>
            <a:rPr lang="ro-RO" sz="2000" kern="1200" dirty="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ie</a:t>
          </a:r>
          <a:r>
            <a:rPr lang="es-ES" sz="2000" kern="1200" dirty="0" smtClean="0">
              <a:latin typeface="Oswald Regular" panose="02000503000000000000"/>
              <a:ea typeface="+mn-ea"/>
              <a:cs typeface="+mn-cs"/>
            </a:rPr>
            <a:t>/UAT </a:t>
          </a: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pentru</a:t>
          </a:r>
          <a:r>
            <a:rPr lang="es-ES" sz="2000" kern="1200" dirty="0" smtClean="0">
              <a:latin typeface="Oswald Regular" panose="02000503000000000000"/>
              <a:ea typeface="+mn-ea"/>
              <a:cs typeface="+mn-cs"/>
            </a:rPr>
            <a:t> </a:t>
          </a: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orice</a:t>
          </a:r>
          <a:r>
            <a:rPr lang="es-ES" sz="2000" kern="1200" dirty="0" smtClean="0">
              <a:latin typeface="Oswald Regular" panose="02000503000000000000"/>
              <a:ea typeface="+mn-ea"/>
              <a:cs typeface="+mn-cs"/>
            </a:rPr>
            <a:t> UAT</a:t>
          </a:r>
          <a:endParaRPr lang="en-US" sz="2000" kern="1200" dirty="0">
            <a:latin typeface="Oswald Regular" panose="02000503000000000000"/>
            <a:ea typeface="+mn-ea"/>
            <a:cs typeface="+mn-cs"/>
          </a:endParaRPr>
        </a:p>
      </dgm:t>
    </dgm:pt>
    <dgm:pt modelId="{92EA092A-1681-47BD-BAFA-DEA04A40E619}" type="parTrans" cxnId="{3D76E761-E8C2-4F0D-B4C2-1C536248D48D}">
      <dgm:prSet/>
      <dgm:spPr/>
      <dgm:t>
        <a:bodyPr/>
        <a:lstStyle/>
        <a:p>
          <a:endParaRPr lang="en-US" sz="1600"/>
        </a:p>
      </dgm:t>
    </dgm:pt>
    <dgm:pt modelId="{58FECF1D-4653-46C5-8804-C7A9CD4E3F74}" type="sibTrans" cxnId="{3D76E761-E8C2-4F0D-B4C2-1C536248D48D}">
      <dgm:prSet/>
      <dgm:spPr/>
      <dgm:t>
        <a:bodyPr/>
        <a:lstStyle/>
        <a:p>
          <a:endParaRPr lang="en-US" sz="1600"/>
        </a:p>
      </dgm:t>
    </dgm:pt>
    <dgm:pt modelId="{1C0C2DD0-94E4-4093-84F8-15DDE4DCF227}">
      <dgm:prSet phldrT="[Text]" custT="1"/>
      <dgm:spPr/>
      <dgm:t>
        <a:bodyPr/>
        <a:lstStyle/>
        <a:p>
          <a:r>
            <a:rPr lang="en-US" sz="2400" kern="1200" smtClean="0">
              <a:latin typeface="Oswald Regular" panose="02000503000000000000"/>
              <a:ea typeface="+mn-ea"/>
              <a:cs typeface="+mn-cs"/>
            </a:rPr>
            <a:t>Operator UAT Corelare din cadrul prim</a:t>
          </a:r>
          <a:r>
            <a:rPr lang="ro-RO" sz="2400" kern="1200" smtClean="0">
              <a:latin typeface="Oswald Regular" panose="02000503000000000000"/>
              <a:ea typeface="+mn-ea"/>
              <a:cs typeface="+mn-cs"/>
            </a:rPr>
            <a:t>ă</a:t>
          </a:r>
          <a:r>
            <a:rPr lang="en-US" sz="2400" kern="1200" smtClean="0">
              <a:latin typeface="Oswald Regular" panose="02000503000000000000"/>
              <a:ea typeface="+mn-ea"/>
              <a:cs typeface="+mn-cs"/>
            </a:rPr>
            <a:t>riei</a:t>
          </a:r>
          <a:endParaRPr lang="en-US" sz="2400" kern="1200" dirty="0">
            <a:latin typeface="Oswald Regular" panose="02000503000000000000"/>
            <a:ea typeface="+mn-ea"/>
            <a:cs typeface="+mn-cs"/>
          </a:endParaRPr>
        </a:p>
      </dgm:t>
    </dgm:pt>
    <dgm:pt modelId="{E1E19319-1F12-430E-B2CD-20EDEA1C7595}" type="parTrans" cxnId="{CD944230-FB1A-45CA-9485-677ABB49E379}">
      <dgm:prSet/>
      <dgm:spPr/>
      <dgm:t>
        <a:bodyPr/>
        <a:lstStyle/>
        <a:p>
          <a:endParaRPr lang="en-US" sz="1600"/>
        </a:p>
      </dgm:t>
    </dgm:pt>
    <dgm:pt modelId="{0F8D6B9A-83D7-4ECD-AC96-0335B5E8BE75}" type="sibTrans" cxnId="{CD944230-FB1A-45CA-9485-677ABB49E379}">
      <dgm:prSet/>
      <dgm:spPr/>
      <dgm:t>
        <a:bodyPr/>
        <a:lstStyle/>
        <a:p>
          <a:endParaRPr lang="en-US" sz="1600"/>
        </a:p>
      </dgm:t>
    </dgm:pt>
    <dgm:pt modelId="{0356E001-5A2E-4596-9203-E48C2628687C}">
      <dgm:prSet phldrT="[Text]" custT="1"/>
      <dgm:spPr/>
      <dgm:t>
        <a:bodyPr/>
        <a:lstStyle/>
        <a:p>
          <a:pPr rtl="0"/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Declan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ș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eaz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ă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 procese de corelare la nivel de declara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ie/UAT pentru UAT-ul de care apar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ine, 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î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n cazul in care UAT-ul de care apar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ine este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 unul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 local</a:t>
          </a:r>
          <a:endParaRPr lang="en-US" sz="2000" kern="1200" dirty="0">
            <a:latin typeface="Oswald Regular" panose="02000503000000000000"/>
            <a:ea typeface="+mn-ea"/>
            <a:cs typeface="+mn-cs"/>
          </a:endParaRPr>
        </a:p>
      </dgm:t>
    </dgm:pt>
    <dgm:pt modelId="{B06DBF65-28E7-4E6F-9530-DDD7D1BFBF65}" type="parTrans" cxnId="{E28A8366-8A45-4C58-91DC-459C8A29ADEE}">
      <dgm:prSet/>
      <dgm:spPr/>
      <dgm:t>
        <a:bodyPr/>
        <a:lstStyle/>
        <a:p>
          <a:endParaRPr lang="en-US" sz="1600"/>
        </a:p>
      </dgm:t>
    </dgm:pt>
    <dgm:pt modelId="{FAD89A4F-E0DE-4E51-B9C0-84ECE13C319F}" type="sibTrans" cxnId="{E28A8366-8A45-4C58-91DC-459C8A29ADEE}">
      <dgm:prSet/>
      <dgm:spPr/>
      <dgm:t>
        <a:bodyPr/>
        <a:lstStyle/>
        <a:p>
          <a:endParaRPr lang="en-US" sz="1600"/>
        </a:p>
      </dgm:t>
    </dgm:pt>
    <dgm:pt modelId="{4BA137CB-A616-4783-8012-2EC120E81052}">
      <dgm:prSet custT="1"/>
      <dgm:spPr/>
      <dgm:t>
        <a:bodyPr/>
        <a:lstStyle/>
        <a:p>
          <a:pPr rtl="0"/>
          <a:r>
            <a:rPr lang="es-ES" sz="2000" kern="1200" smtClean="0">
              <a:latin typeface="Oswald Regular" panose="02000503000000000000"/>
              <a:ea typeface="+mn-ea"/>
              <a:cs typeface="+mn-cs"/>
            </a:rPr>
            <a:t>Declan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ș</a:t>
          </a:r>
          <a:r>
            <a:rPr lang="es-ES" sz="2000" kern="1200" smtClean="0">
              <a:latin typeface="Oswald Regular" panose="02000503000000000000"/>
              <a:ea typeface="+mn-ea"/>
              <a:cs typeface="+mn-cs"/>
            </a:rPr>
            <a:t>eaz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ă</a:t>
          </a:r>
          <a:r>
            <a:rPr lang="es-ES" sz="2000" kern="1200" smtClean="0">
              <a:latin typeface="Oswald Regular" panose="02000503000000000000"/>
              <a:ea typeface="+mn-ea"/>
              <a:cs typeface="+mn-cs"/>
            </a:rPr>
            <a:t> procese de corelare la nivel de CNP/CUI/NIF</a:t>
          </a:r>
          <a:endParaRPr lang="es-ES" sz="2000" kern="1200" dirty="0">
            <a:latin typeface="Oswald Regular" panose="02000503000000000000"/>
            <a:ea typeface="+mn-ea"/>
            <a:cs typeface="+mn-cs"/>
          </a:endParaRPr>
        </a:p>
      </dgm:t>
    </dgm:pt>
    <dgm:pt modelId="{CC06558D-5672-4D2A-B8B3-CF0E44B1E552}" type="parTrans" cxnId="{B0DA7BA2-7C1D-41A3-BF01-38840FB18DAF}">
      <dgm:prSet/>
      <dgm:spPr/>
      <dgm:t>
        <a:bodyPr/>
        <a:lstStyle/>
        <a:p>
          <a:endParaRPr lang="en-US" sz="1600"/>
        </a:p>
      </dgm:t>
    </dgm:pt>
    <dgm:pt modelId="{5979E47E-3C17-4377-BD86-5DECCD452BC6}" type="sibTrans" cxnId="{B0DA7BA2-7C1D-41A3-BF01-38840FB18DAF}">
      <dgm:prSet/>
      <dgm:spPr/>
      <dgm:t>
        <a:bodyPr/>
        <a:lstStyle/>
        <a:p>
          <a:endParaRPr lang="en-US" sz="1600"/>
        </a:p>
      </dgm:t>
    </dgm:pt>
    <dgm:pt modelId="{E6596517-405F-49EF-ADFA-163414A97ADE}">
      <dgm:prSet custT="1"/>
      <dgm:spPr/>
      <dgm:t>
        <a:bodyPr/>
        <a:lstStyle/>
        <a:p>
          <a:pPr rtl="0"/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Declan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ș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eaz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ă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 procese de corelare la nivel de declara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ie/UAT pentru orice UAT din cadrul jude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ului, 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î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n cazul 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î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n care UAT-ul de care apar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ine este 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unul 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jude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ean</a:t>
          </a:r>
          <a:endParaRPr lang="en-US" sz="2000" kern="1200" dirty="0" smtClean="0">
            <a:latin typeface="Oswald Regular" panose="02000503000000000000"/>
            <a:ea typeface="+mn-ea"/>
            <a:cs typeface="+mn-cs"/>
          </a:endParaRPr>
        </a:p>
      </dgm:t>
    </dgm:pt>
    <dgm:pt modelId="{5FA55F52-B51F-41EE-8126-04CC3D751BD5}" type="parTrans" cxnId="{574320BA-D4D5-4B3B-A781-C73C2D403E9A}">
      <dgm:prSet/>
      <dgm:spPr/>
      <dgm:t>
        <a:bodyPr/>
        <a:lstStyle/>
        <a:p>
          <a:endParaRPr lang="en-US" sz="1600"/>
        </a:p>
      </dgm:t>
    </dgm:pt>
    <dgm:pt modelId="{280F09C9-BDA0-44EB-BC59-DEC7C02947D2}" type="sibTrans" cxnId="{574320BA-D4D5-4B3B-A781-C73C2D403E9A}">
      <dgm:prSet/>
      <dgm:spPr/>
      <dgm:t>
        <a:bodyPr/>
        <a:lstStyle/>
        <a:p>
          <a:endParaRPr lang="en-US" sz="1600"/>
        </a:p>
      </dgm:t>
    </dgm:pt>
    <dgm:pt modelId="{5CAA520E-DC52-4244-9D27-37628F652259}">
      <dgm:prSet custT="1"/>
      <dgm:spPr/>
      <dgm:t>
        <a:bodyPr/>
        <a:lstStyle/>
        <a:p>
          <a:r>
            <a:rPr lang="en-US" sz="2400" kern="1200" smtClean="0">
              <a:latin typeface="Oswald Regular" panose="02000503000000000000"/>
              <a:ea typeface="+mn-ea"/>
              <a:cs typeface="+mn-cs"/>
            </a:rPr>
            <a:t>Administrator RAN corelare</a:t>
          </a:r>
          <a:r>
            <a:rPr lang="ro-RO" sz="2400" kern="1200" smtClean="0">
              <a:latin typeface="Oswald Regular" panose="02000503000000000000"/>
              <a:ea typeface="+mn-ea"/>
              <a:cs typeface="+mn-cs"/>
            </a:rPr>
            <a:t> din cadrul ANCPI</a:t>
          </a:r>
          <a:endParaRPr lang="en-US" sz="2400" kern="1200" dirty="0" smtClean="0">
            <a:latin typeface="Oswald Regular" panose="02000503000000000000"/>
            <a:ea typeface="+mn-ea"/>
            <a:cs typeface="+mn-cs"/>
          </a:endParaRPr>
        </a:p>
      </dgm:t>
    </dgm:pt>
    <dgm:pt modelId="{E39BBDBE-B269-4433-B506-7B7BB097DCE8}" type="parTrans" cxnId="{4D4309D8-0702-42E8-8842-8F469377ED30}">
      <dgm:prSet/>
      <dgm:spPr/>
      <dgm:t>
        <a:bodyPr/>
        <a:lstStyle/>
        <a:p>
          <a:endParaRPr lang="en-US" sz="1600"/>
        </a:p>
      </dgm:t>
    </dgm:pt>
    <dgm:pt modelId="{F8BB3C29-5613-4215-A8A0-6FA4DD9C1BFE}" type="sibTrans" cxnId="{4D4309D8-0702-42E8-8842-8F469377ED30}">
      <dgm:prSet/>
      <dgm:spPr/>
      <dgm:t>
        <a:bodyPr/>
        <a:lstStyle/>
        <a:p>
          <a:endParaRPr lang="en-US" sz="1600"/>
        </a:p>
      </dgm:t>
    </dgm:pt>
    <dgm:pt modelId="{05EBFF87-B289-4740-BB84-78B38C1EC593}">
      <dgm:prSet custT="1"/>
      <dgm:spPr/>
      <dgm:t>
        <a:bodyPr/>
        <a:lstStyle/>
        <a:p>
          <a:pPr rtl="0"/>
          <a:r>
            <a:rPr lang="pt-BR" sz="2000" kern="1200" smtClean="0">
              <a:latin typeface="Oswald Regular" panose="02000503000000000000"/>
              <a:ea typeface="+mn-ea"/>
              <a:cs typeface="+mn-cs"/>
            </a:rPr>
            <a:t>Administreaz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ă </a:t>
          </a:r>
          <a:r>
            <a:rPr lang="pt-BR" sz="2000" kern="1200" smtClean="0">
              <a:latin typeface="Oswald Regular" panose="02000503000000000000"/>
              <a:ea typeface="+mn-ea"/>
              <a:cs typeface="+mn-cs"/>
            </a:rPr>
            <a:t>pragurile de evaluare pentru regulile de corelare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: modific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ă intervalele de interpretare a regulilor de corelare, interpretarea text</a:t>
          </a:r>
          <a:endParaRPr lang="en-US" sz="2000" kern="1200" dirty="0" smtClean="0">
            <a:latin typeface="Oswald Regular" panose="02000503000000000000"/>
            <a:ea typeface="+mn-ea"/>
            <a:cs typeface="+mn-cs"/>
          </a:endParaRPr>
        </a:p>
      </dgm:t>
    </dgm:pt>
    <dgm:pt modelId="{A84E34A2-8626-4C4C-AB8B-FF0C6BC52A73}" type="parTrans" cxnId="{E05E413A-D251-447F-8BE8-FD6D1CAAD593}">
      <dgm:prSet/>
      <dgm:spPr/>
      <dgm:t>
        <a:bodyPr/>
        <a:lstStyle/>
        <a:p>
          <a:endParaRPr lang="en-US" sz="1600"/>
        </a:p>
      </dgm:t>
    </dgm:pt>
    <dgm:pt modelId="{DCBB6A11-0090-4E4A-A477-1F9C2F8BAE46}" type="sibTrans" cxnId="{E05E413A-D251-447F-8BE8-FD6D1CAAD593}">
      <dgm:prSet/>
      <dgm:spPr/>
      <dgm:t>
        <a:bodyPr/>
        <a:lstStyle/>
        <a:p>
          <a:endParaRPr lang="en-US" sz="1600"/>
        </a:p>
      </dgm:t>
    </dgm:pt>
    <dgm:pt modelId="{7F8EE7CE-6F3D-447A-A450-BC5A0E65ACF5}" type="pres">
      <dgm:prSet presAssocID="{C7AF7278-9C30-413B-B0AC-6EC93AE8DD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65E24-BFF9-4D46-BBC5-F909379A7E2B}" type="pres">
      <dgm:prSet presAssocID="{13DAAB9C-74D5-42B8-9D52-3E1C05F9E4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D2EF3-DD79-42A8-913D-00D1ADD39B27}" type="pres">
      <dgm:prSet presAssocID="{13DAAB9C-74D5-42B8-9D52-3E1C05F9E48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03F6B-FC0D-443E-8350-983730E99DE6}" type="pres">
      <dgm:prSet presAssocID="{1C0C2DD0-94E4-4093-84F8-15DDE4DCF2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65F6B-1DF8-4AB4-9D9F-9394A15D15A1}" type="pres">
      <dgm:prSet presAssocID="{1C0C2DD0-94E4-4093-84F8-15DDE4DCF22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263B7-A6D4-4EF7-BC62-744FF915F51B}" type="pres">
      <dgm:prSet presAssocID="{5CAA520E-DC52-4244-9D27-37628F6522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842A1-DB10-4404-B87C-68AA0BF97B0F}" type="pres">
      <dgm:prSet presAssocID="{5CAA520E-DC52-4244-9D27-37628F65225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8A8366-8A45-4C58-91DC-459C8A29ADEE}" srcId="{1C0C2DD0-94E4-4093-84F8-15DDE4DCF227}" destId="{0356E001-5A2E-4596-9203-E48C2628687C}" srcOrd="0" destOrd="0" parTransId="{B06DBF65-28E7-4E6F-9530-DDD7D1BFBF65}" sibTransId="{FAD89A4F-E0DE-4E51-B9C0-84ECE13C319F}"/>
    <dgm:cxn modelId="{CD944230-FB1A-45CA-9485-677ABB49E379}" srcId="{C7AF7278-9C30-413B-B0AC-6EC93AE8DD94}" destId="{1C0C2DD0-94E4-4093-84F8-15DDE4DCF227}" srcOrd="1" destOrd="0" parTransId="{E1E19319-1F12-430E-B2CD-20EDEA1C7595}" sibTransId="{0F8D6B9A-83D7-4ECD-AC96-0335B5E8BE75}"/>
    <dgm:cxn modelId="{868860FF-2EB5-4E60-87DC-6C435A3B15F8}" type="presOf" srcId="{05EBFF87-B289-4740-BB84-78B38C1EC593}" destId="{F91842A1-DB10-4404-B87C-68AA0BF97B0F}" srcOrd="0" destOrd="0" presId="urn:microsoft.com/office/officeart/2005/8/layout/vList2"/>
    <dgm:cxn modelId="{D8D2B333-E9CB-47DE-84B9-1CA10567C5BC}" type="presOf" srcId="{1C0C2DD0-94E4-4093-84F8-15DDE4DCF227}" destId="{72503F6B-FC0D-443E-8350-983730E99DE6}" srcOrd="0" destOrd="0" presId="urn:microsoft.com/office/officeart/2005/8/layout/vList2"/>
    <dgm:cxn modelId="{78F4B353-15D8-43EB-824F-51D73362A94A}" type="presOf" srcId="{C7AF7278-9C30-413B-B0AC-6EC93AE8DD94}" destId="{7F8EE7CE-6F3D-447A-A450-BC5A0E65ACF5}" srcOrd="0" destOrd="0" presId="urn:microsoft.com/office/officeart/2005/8/layout/vList2"/>
    <dgm:cxn modelId="{B0DA7BA2-7C1D-41A3-BF01-38840FB18DAF}" srcId="{13DAAB9C-74D5-42B8-9D52-3E1C05F9E480}" destId="{4BA137CB-A616-4783-8012-2EC120E81052}" srcOrd="1" destOrd="0" parTransId="{CC06558D-5672-4D2A-B8B3-CF0E44B1E552}" sibTransId="{5979E47E-3C17-4377-BD86-5DECCD452BC6}"/>
    <dgm:cxn modelId="{7F45497C-52DF-49BC-9952-5D7FE9CA533D}" type="presOf" srcId="{9D7A068D-46FA-4F74-8A25-F251E9ECD701}" destId="{EE4D2EF3-DD79-42A8-913D-00D1ADD39B27}" srcOrd="0" destOrd="0" presId="urn:microsoft.com/office/officeart/2005/8/layout/vList2"/>
    <dgm:cxn modelId="{BC3D4EB8-00BC-4AC3-B138-B196F4EC0EFF}" type="presOf" srcId="{0356E001-5A2E-4596-9203-E48C2628687C}" destId="{AB065F6B-1DF8-4AB4-9D9F-9394A15D15A1}" srcOrd="0" destOrd="0" presId="urn:microsoft.com/office/officeart/2005/8/layout/vList2"/>
    <dgm:cxn modelId="{E05E413A-D251-447F-8BE8-FD6D1CAAD593}" srcId="{5CAA520E-DC52-4244-9D27-37628F652259}" destId="{05EBFF87-B289-4740-BB84-78B38C1EC593}" srcOrd="0" destOrd="0" parTransId="{A84E34A2-8626-4C4C-AB8B-FF0C6BC52A73}" sibTransId="{DCBB6A11-0090-4E4A-A477-1F9C2F8BAE46}"/>
    <dgm:cxn modelId="{3B1AB46B-249D-4AAB-ADBA-EC8E94229B7D}" srcId="{C7AF7278-9C30-413B-B0AC-6EC93AE8DD94}" destId="{13DAAB9C-74D5-42B8-9D52-3E1C05F9E480}" srcOrd="0" destOrd="0" parTransId="{4404AAB4-9E95-405B-AD3F-C7D9817D1466}" sibTransId="{763A6700-B4A8-4959-90D7-888688539455}"/>
    <dgm:cxn modelId="{71CC9585-417E-425F-8735-C1D3267AFB1A}" type="presOf" srcId="{13DAAB9C-74D5-42B8-9D52-3E1C05F9E480}" destId="{0A665E24-BFF9-4D46-BBC5-F909379A7E2B}" srcOrd="0" destOrd="0" presId="urn:microsoft.com/office/officeart/2005/8/layout/vList2"/>
    <dgm:cxn modelId="{92F09E33-DF5C-432A-9C1A-DA408D7CD100}" type="presOf" srcId="{E6596517-405F-49EF-ADFA-163414A97ADE}" destId="{AB065F6B-1DF8-4AB4-9D9F-9394A15D15A1}" srcOrd="0" destOrd="1" presId="urn:microsoft.com/office/officeart/2005/8/layout/vList2"/>
    <dgm:cxn modelId="{574320BA-D4D5-4B3B-A781-C73C2D403E9A}" srcId="{1C0C2DD0-94E4-4093-84F8-15DDE4DCF227}" destId="{E6596517-405F-49EF-ADFA-163414A97ADE}" srcOrd="1" destOrd="0" parTransId="{5FA55F52-B51F-41EE-8126-04CC3D751BD5}" sibTransId="{280F09C9-BDA0-44EB-BC59-DEC7C02947D2}"/>
    <dgm:cxn modelId="{4D4309D8-0702-42E8-8842-8F469377ED30}" srcId="{C7AF7278-9C30-413B-B0AC-6EC93AE8DD94}" destId="{5CAA520E-DC52-4244-9D27-37628F652259}" srcOrd="2" destOrd="0" parTransId="{E39BBDBE-B269-4433-B506-7B7BB097DCE8}" sibTransId="{F8BB3C29-5613-4215-A8A0-6FA4DD9C1BFE}"/>
    <dgm:cxn modelId="{3D76E761-E8C2-4F0D-B4C2-1C536248D48D}" srcId="{13DAAB9C-74D5-42B8-9D52-3E1C05F9E480}" destId="{9D7A068D-46FA-4F74-8A25-F251E9ECD701}" srcOrd="0" destOrd="0" parTransId="{92EA092A-1681-47BD-BAFA-DEA04A40E619}" sibTransId="{58FECF1D-4653-46C5-8804-C7A9CD4E3F74}"/>
    <dgm:cxn modelId="{CF32A278-3D4A-48F0-ABB1-F06311288EC7}" type="presOf" srcId="{4BA137CB-A616-4783-8012-2EC120E81052}" destId="{EE4D2EF3-DD79-42A8-913D-00D1ADD39B27}" srcOrd="0" destOrd="1" presId="urn:microsoft.com/office/officeart/2005/8/layout/vList2"/>
    <dgm:cxn modelId="{2022EF91-041C-40A9-9BC1-7E580D222C33}" type="presOf" srcId="{5CAA520E-DC52-4244-9D27-37628F652259}" destId="{38D263B7-A6D4-4EF7-BC62-744FF915F51B}" srcOrd="0" destOrd="0" presId="urn:microsoft.com/office/officeart/2005/8/layout/vList2"/>
    <dgm:cxn modelId="{4A87BACA-7544-4920-89E0-4BE0616CDCA6}" type="presParOf" srcId="{7F8EE7CE-6F3D-447A-A450-BC5A0E65ACF5}" destId="{0A665E24-BFF9-4D46-BBC5-F909379A7E2B}" srcOrd="0" destOrd="0" presId="urn:microsoft.com/office/officeart/2005/8/layout/vList2"/>
    <dgm:cxn modelId="{26105644-11E7-4F3A-8876-A7A805675722}" type="presParOf" srcId="{7F8EE7CE-6F3D-447A-A450-BC5A0E65ACF5}" destId="{EE4D2EF3-DD79-42A8-913D-00D1ADD39B27}" srcOrd="1" destOrd="0" presId="urn:microsoft.com/office/officeart/2005/8/layout/vList2"/>
    <dgm:cxn modelId="{AEFECE15-7B6D-49EA-91AF-4879A3D4608E}" type="presParOf" srcId="{7F8EE7CE-6F3D-447A-A450-BC5A0E65ACF5}" destId="{72503F6B-FC0D-443E-8350-983730E99DE6}" srcOrd="2" destOrd="0" presId="urn:microsoft.com/office/officeart/2005/8/layout/vList2"/>
    <dgm:cxn modelId="{96910397-3F26-45CC-A811-4FCBB397322E}" type="presParOf" srcId="{7F8EE7CE-6F3D-447A-A450-BC5A0E65ACF5}" destId="{AB065F6B-1DF8-4AB4-9D9F-9394A15D15A1}" srcOrd="3" destOrd="0" presId="urn:microsoft.com/office/officeart/2005/8/layout/vList2"/>
    <dgm:cxn modelId="{6DFB144E-A58D-4F0E-810B-B2B59A7133A5}" type="presParOf" srcId="{7F8EE7CE-6F3D-447A-A450-BC5A0E65ACF5}" destId="{38D263B7-A6D4-4EF7-BC62-744FF915F51B}" srcOrd="4" destOrd="0" presId="urn:microsoft.com/office/officeart/2005/8/layout/vList2"/>
    <dgm:cxn modelId="{CDEDE3A5-31C1-4AF9-90DB-31C27FE7FA3D}" type="presParOf" srcId="{7F8EE7CE-6F3D-447A-A450-BC5A0E65ACF5}" destId="{F91842A1-DB10-4404-B87C-68AA0BF97B0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3FFE4D-14FD-4159-8135-FC5ECBBB6B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205DB42-12BD-49C2-8AC5-8E1DB086A31E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90D35F"/>
        </a:solidFill>
        <a:ln>
          <a:noFill/>
        </a:ln>
      </dgm:spPr>
      <dgm:t>
        <a:bodyPr/>
        <a:lstStyle/>
        <a:p>
          <a:pPr rtl="0"/>
          <a:r>
            <a:rPr lang="ro-RO" dirty="0"/>
            <a:t>?</a:t>
          </a:r>
        </a:p>
      </dgm:t>
    </dgm:pt>
    <dgm:pt modelId="{A9A309BD-9FD8-4A6C-A7A7-96E7461F12BF}" type="parTrans" cxnId="{AEB4A181-4554-49A4-AC3E-00442AAA80CD}">
      <dgm:prSet/>
      <dgm:spPr/>
      <dgm:t>
        <a:bodyPr/>
        <a:lstStyle/>
        <a:p>
          <a:endParaRPr lang="ro-RO"/>
        </a:p>
      </dgm:t>
    </dgm:pt>
    <dgm:pt modelId="{CEDFA41C-4018-4EBA-A7A2-0E4DE4DF37CA}" type="sibTrans" cxnId="{AEB4A181-4554-49A4-AC3E-00442AAA80CD}">
      <dgm:prSet/>
      <dgm:spPr/>
      <dgm:t>
        <a:bodyPr/>
        <a:lstStyle/>
        <a:p>
          <a:endParaRPr lang="ro-RO"/>
        </a:p>
      </dgm:t>
    </dgm:pt>
    <dgm:pt modelId="{6DB3C31C-9233-45C0-88ED-AC639474D418}" type="pres">
      <dgm:prSet presAssocID="{F33FFE4D-14FD-4159-8135-FC5ECBBB6B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98DFA8A-2318-4B72-9A93-0F10280D4F84}" type="pres">
      <dgm:prSet presAssocID="{6205DB42-12BD-49C2-8AC5-8E1DB086A31E}" presName="parentText" presStyleLbl="node1" presStyleIdx="0" presStyleCnt="1" custLinFactNeighborY="-141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6772ED51-20D3-469B-B3E2-A758E3BA124F}" type="presOf" srcId="{6205DB42-12BD-49C2-8AC5-8E1DB086A31E}" destId="{D98DFA8A-2318-4B72-9A93-0F10280D4F84}" srcOrd="0" destOrd="0" presId="urn:microsoft.com/office/officeart/2005/8/layout/vList2"/>
    <dgm:cxn modelId="{AEB4A181-4554-49A4-AC3E-00442AAA80CD}" srcId="{F33FFE4D-14FD-4159-8135-FC5ECBBB6BA6}" destId="{6205DB42-12BD-49C2-8AC5-8E1DB086A31E}" srcOrd="0" destOrd="0" parTransId="{A9A309BD-9FD8-4A6C-A7A7-96E7461F12BF}" sibTransId="{CEDFA41C-4018-4EBA-A7A2-0E4DE4DF37CA}"/>
    <dgm:cxn modelId="{22ADE2FF-5E92-4968-9306-51FC3BA487E6}" type="presOf" srcId="{F33FFE4D-14FD-4159-8135-FC5ECBBB6BA6}" destId="{6DB3C31C-9233-45C0-88ED-AC639474D418}" srcOrd="0" destOrd="0" presId="urn:microsoft.com/office/officeart/2005/8/layout/vList2"/>
    <dgm:cxn modelId="{6725757C-1B34-4426-9441-D4CF24F950C3}" type="presParOf" srcId="{6DB3C31C-9233-45C0-88ED-AC639474D418}" destId="{D98DFA8A-2318-4B72-9A93-0F10280D4F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D0DF-A271-4EAD-8959-5CAC517956A8}">
      <dsp:nvSpPr>
        <dsp:cNvPr id="0" name=""/>
        <dsp:cNvSpPr/>
      </dsp:nvSpPr>
      <dsp:spPr>
        <a:xfrm>
          <a:off x="0" y="147"/>
          <a:ext cx="8133198" cy="1159762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Identifică discrepanțe între datele colectate în sistemul RAN, precum și între datele din RAN și alte sisteme (eTerra, APIA, DDAPT etc) în baza algoritmilor de corelare. </a:t>
          </a:r>
          <a:r>
            <a:rPr lang="en-US" sz="2000" kern="1200" dirty="0" err="1" smtClean="0">
              <a:latin typeface="Oswald Regular" panose="02000503000000000000" pitchFamily="2" charset="0"/>
            </a:rPr>
            <a:t>Administratorul</a:t>
          </a:r>
          <a:r>
            <a:rPr lang="en-US" sz="2000" kern="1200" dirty="0" smtClean="0">
              <a:latin typeface="Oswald Regular" panose="02000503000000000000" pitchFamily="2" charset="0"/>
            </a:rPr>
            <a:t> </a:t>
          </a:r>
          <a:r>
            <a:rPr lang="ro-RO" sz="2000" kern="1200" dirty="0" smtClean="0">
              <a:latin typeface="Oswald Regular" panose="02000503000000000000" pitchFamily="2" charset="0"/>
            </a:rPr>
            <a:t>poate </a:t>
          </a:r>
          <a:r>
            <a:rPr lang="ro-RO" sz="2000" kern="1200" dirty="0">
              <a:latin typeface="Oswald Regular" panose="02000503000000000000" pitchFamily="2" charset="0"/>
            </a:rPr>
            <a:t>ajusta parametri de calcul a indicatorilor.</a:t>
          </a:r>
        </a:p>
      </dsp:txBody>
      <dsp:txXfrm>
        <a:off x="0" y="147"/>
        <a:ext cx="8133198" cy="1159762"/>
      </dsp:txXfrm>
    </dsp:sp>
    <dsp:sp modelId="{95FA92C2-395D-4F27-BA1D-3B469BD148CE}">
      <dsp:nvSpPr>
        <dsp:cNvPr id="0" name=""/>
        <dsp:cNvSpPr/>
      </dsp:nvSpPr>
      <dsp:spPr>
        <a:xfrm>
          <a:off x="0" y="1173634"/>
          <a:ext cx="8133198" cy="1159762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Procesul se declanșează automat la primirea de noi date, dar poate fi declanșat și manual.</a:t>
          </a:r>
        </a:p>
      </dsp:txBody>
      <dsp:txXfrm>
        <a:off x="0" y="1173634"/>
        <a:ext cx="8133198" cy="1159762"/>
      </dsp:txXfrm>
    </dsp:sp>
    <dsp:sp modelId="{B79D30BF-05B8-4184-BC68-2898963D6CFF}">
      <dsp:nvSpPr>
        <dsp:cNvPr id="0" name=""/>
        <dsp:cNvSpPr/>
      </dsp:nvSpPr>
      <dsp:spPr>
        <a:xfrm>
          <a:off x="0" y="2347122"/>
          <a:ext cx="8133198" cy="1159762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Corelarea poate fi executată la nivel de declarație a fiecărei </a:t>
          </a:r>
          <a:r>
            <a:rPr lang="ro-RO" sz="2000" kern="1200" dirty="0" smtClean="0">
              <a:latin typeface="Oswald Regular" panose="02000503000000000000" pitchFamily="2" charset="0"/>
            </a:rPr>
            <a:t>gospodării</a:t>
          </a:r>
          <a:r>
            <a:rPr lang="en-US" sz="2000" kern="1200" dirty="0" smtClean="0">
              <a:latin typeface="Oswald Regular" panose="02000503000000000000" pitchFamily="2" charset="0"/>
            </a:rPr>
            <a:t>, </a:t>
          </a:r>
          <a:r>
            <a:rPr lang="ro-RO" sz="2000" kern="1200" dirty="0" smtClean="0">
              <a:latin typeface="Oswald Regular" panose="02000503000000000000" pitchFamily="2" charset="0"/>
            </a:rPr>
            <a:t>la </a:t>
          </a:r>
          <a:r>
            <a:rPr lang="ro-RO" sz="2000" kern="1200" dirty="0">
              <a:latin typeface="Oswald Regular" panose="02000503000000000000" pitchFamily="2" charset="0"/>
            </a:rPr>
            <a:t>nivel de </a:t>
          </a:r>
          <a:r>
            <a:rPr lang="ro-RO" sz="2000" kern="1200" dirty="0" smtClean="0">
              <a:latin typeface="Oswald Regular" panose="02000503000000000000" pitchFamily="2" charset="0"/>
            </a:rPr>
            <a:t>UAT</a:t>
          </a:r>
          <a:r>
            <a:rPr lang="en-US" sz="2000" kern="1200" dirty="0" smtClean="0">
              <a:latin typeface="Oswald Regular" panose="02000503000000000000" pitchFamily="2" charset="0"/>
            </a:rPr>
            <a:t> </a:t>
          </a:r>
          <a:r>
            <a:rPr lang="en-US" sz="2000" kern="1200" dirty="0" err="1" smtClean="0">
              <a:latin typeface="Oswald Regular" panose="02000503000000000000" pitchFamily="2" charset="0"/>
            </a:rPr>
            <a:t>sau</a:t>
          </a:r>
          <a:r>
            <a:rPr lang="en-US" sz="2000" kern="1200" dirty="0" smtClean="0">
              <a:latin typeface="Oswald Regular" panose="02000503000000000000" pitchFamily="2" charset="0"/>
            </a:rPr>
            <a:t> la </a:t>
          </a:r>
          <a:r>
            <a:rPr lang="en-US" sz="2000" kern="1200" dirty="0" err="1" smtClean="0">
              <a:latin typeface="Oswald Regular" panose="02000503000000000000" pitchFamily="2" charset="0"/>
            </a:rPr>
            <a:t>nivel</a:t>
          </a:r>
          <a:r>
            <a:rPr lang="en-US" sz="2000" kern="1200" dirty="0" smtClean="0">
              <a:latin typeface="Oswald Regular" panose="02000503000000000000" pitchFamily="2" charset="0"/>
            </a:rPr>
            <a:t> de CNP/CUI/NIF</a:t>
          </a:r>
          <a:r>
            <a:rPr lang="ro-RO" sz="2000" kern="1200" dirty="0" smtClean="0">
              <a:latin typeface="Oswald Regular" panose="02000503000000000000" pitchFamily="2" charset="0"/>
            </a:rPr>
            <a:t>.</a:t>
          </a:r>
          <a:endParaRPr lang="ro-RO" sz="2000" kern="1200" dirty="0">
            <a:latin typeface="Oswald Regular" panose="02000503000000000000" pitchFamily="2" charset="0"/>
          </a:endParaRPr>
        </a:p>
      </dsp:txBody>
      <dsp:txXfrm>
        <a:off x="0" y="2347122"/>
        <a:ext cx="8133198" cy="1159762"/>
      </dsp:txXfrm>
    </dsp:sp>
    <dsp:sp modelId="{5CF9DE9F-65DB-49E0-AE63-488979B6F03F}">
      <dsp:nvSpPr>
        <dsp:cNvPr id="0" name=""/>
        <dsp:cNvSpPr/>
      </dsp:nvSpPr>
      <dsp:spPr>
        <a:xfrm>
          <a:off x="0" y="3520609"/>
          <a:ext cx="8133198" cy="1159762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>
              <a:latin typeface="Oswald Regular" panose="02000503000000000000" pitchFamily="2" charset="0"/>
            </a:rPr>
            <a:t>Rezultatele corelării sunt prezentate detaliat, cu evidențierea indicatorilor calculați și a discrepanțelor, atât în format tabelar cât și grafic (pe hartă). O parte din rezultate sunt afișate în zona publică a RAN.</a:t>
          </a:r>
        </a:p>
      </dsp:txBody>
      <dsp:txXfrm>
        <a:off x="0" y="3520609"/>
        <a:ext cx="8133198" cy="1159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714FF-B2FA-4BB0-89C7-73508216D79C}">
      <dsp:nvSpPr>
        <dsp:cNvPr id="0" name=""/>
        <dsp:cNvSpPr/>
      </dsp:nvSpPr>
      <dsp:spPr>
        <a:xfrm>
          <a:off x="59849" y="475598"/>
          <a:ext cx="3424589" cy="17800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Are ca obiectiv corelarea datelor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colectate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 </a:t>
          </a: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în RAN cu datele existente în sistemele externe ETERRA, APIA, DDAPT, respectiv RAN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;</a:t>
          </a:r>
          <a:endParaRPr lang="en-US" sz="2000" kern="1200" dirty="0">
            <a:solidFill>
              <a:schemeClr val="bg1"/>
            </a:solidFill>
            <a:latin typeface="Oswald Regular" panose="02000503000000000000"/>
            <a:ea typeface="+mn-ea"/>
            <a:cs typeface="+mn-cs"/>
          </a:endParaRPr>
        </a:p>
      </dsp:txBody>
      <dsp:txXfrm>
        <a:off x="59849" y="475598"/>
        <a:ext cx="3424589" cy="1780083"/>
      </dsp:txXfrm>
    </dsp:sp>
    <dsp:sp modelId="{1771A16F-2C55-45DD-862B-B290C78276C7}">
      <dsp:nvSpPr>
        <dsp:cNvPr id="0" name=""/>
        <dsp:cNvSpPr/>
      </dsp:nvSpPr>
      <dsp:spPr>
        <a:xfrm>
          <a:off x="3821043" y="475598"/>
          <a:ext cx="3248039" cy="17800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E</a:t>
          </a: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vidențiază dacă 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exist</a:t>
          </a: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ă neconcordanțe sau inconsistențe între valorile introduse în sistemul RAN și cele furnizate de sistemele externe, în baza unor reguli de corelare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;</a:t>
          </a:r>
          <a:endParaRPr lang="en-US" sz="2000" kern="1200" dirty="0">
            <a:solidFill>
              <a:schemeClr val="bg1"/>
            </a:solidFill>
            <a:latin typeface="Oswald Regular" panose="02000503000000000000"/>
            <a:ea typeface="+mn-ea"/>
            <a:cs typeface="+mn-cs"/>
          </a:endParaRPr>
        </a:p>
      </dsp:txBody>
      <dsp:txXfrm>
        <a:off x="3821043" y="475598"/>
        <a:ext cx="3248039" cy="1780083"/>
      </dsp:txXfrm>
    </dsp:sp>
    <dsp:sp modelId="{636073D5-BF23-4D0A-9143-1E3711A37C46}">
      <dsp:nvSpPr>
        <dsp:cNvPr id="0" name=""/>
        <dsp:cNvSpPr/>
      </dsp:nvSpPr>
      <dsp:spPr>
        <a:xfrm>
          <a:off x="842" y="2592287"/>
          <a:ext cx="3424589" cy="16847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Procesul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 de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corelare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 se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realizeaz</a:t>
          </a: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ă automat, la adăugarea sau modificarea unei declarații agricole în sistemul RAN, sau manual, la cerere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;</a:t>
          </a:r>
          <a:endParaRPr lang="ro-RO" sz="2000" kern="1200" dirty="0">
            <a:solidFill>
              <a:schemeClr val="bg1"/>
            </a:solidFill>
            <a:latin typeface="Oswald Regular" panose="02000503000000000000"/>
            <a:ea typeface="+mn-ea"/>
            <a:cs typeface="+mn-cs"/>
          </a:endParaRPr>
        </a:p>
      </dsp:txBody>
      <dsp:txXfrm>
        <a:off x="842" y="2592287"/>
        <a:ext cx="3424589" cy="1684736"/>
      </dsp:txXfrm>
    </dsp:sp>
    <dsp:sp modelId="{4F253BB0-480A-41DB-960E-F1E118056C35}">
      <dsp:nvSpPr>
        <dsp:cNvPr id="0" name=""/>
        <dsp:cNvSpPr/>
      </dsp:nvSpPr>
      <dsp:spPr>
        <a:xfrm>
          <a:off x="3762037" y="2592287"/>
          <a:ext cx="3366053" cy="16847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Există 3 tipuri de corelare cadastrală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: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corelare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 la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nivel</a:t>
          </a:r>
          <a:r>
            <a:rPr lang="en-US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 de </a:t>
          </a:r>
          <a:r>
            <a:rPr lang="en-US" sz="2000" kern="1200" dirty="0" err="1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declara</a:t>
          </a:r>
          <a:r>
            <a:rPr lang="ro-RO" sz="2000" kern="1200" dirty="0" smtClean="0">
              <a:solidFill>
                <a:schemeClr val="bg1"/>
              </a:solidFill>
              <a:latin typeface="Oswald Regular" panose="02000503000000000000"/>
              <a:ea typeface="+mn-ea"/>
              <a:cs typeface="+mn-cs"/>
            </a:rPr>
            <a:t>ție, corelare la nivel de UAT, corelare la nivel de CNP/CUI/NIF.</a:t>
          </a:r>
          <a:endParaRPr lang="en-US" sz="2000" kern="1200" dirty="0">
            <a:solidFill>
              <a:schemeClr val="bg1"/>
            </a:solidFill>
            <a:latin typeface="Oswald Regular" panose="02000503000000000000"/>
            <a:ea typeface="+mn-ea"/>
            <a:cs typeface="+mn-cs"/>
          </a:endParaRPr>
        </a:p>
      </dsp:txBody>
      <dsp:txXfrm>
        <a:off x="3762037" y="2592287"/>
        <a:ext cx="3366053" cy="1684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65E24-BFF9-4D46-BBC5-F909379A7E2B}">
      <dsp:nvSpPr>
        <dsp:cNvPr id="0" name=""/>
        <dsp:cNvSpPr/>
      </dsp:nvSpPr>
      <dsp:spPr>
        <a:xfrm>
          <a:off x="0" y="3992"/>
          <a:ext cx="8424935" cy="550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Oswald Regular" panose="02000503000000000000"/>
              <a:ea typeface="+mn-ea"/>
              <a:cs typeface="+mn-cs"/>
            </a:rPr>
            <a:t>Operator RAN Corelare din cadrul ANCPI</a:t>
          </a:r>
          <a:endParaRPr lang="en-US" sz="2400" kern="1200" dirty="0">
            <a:latin typeface="Oswald Regular" panose="02000503000000000000"/>
            <a:ea typeface="+mn-ea"/>
            <a:cs typeface="+mn-cs"/>
          </a:endParaRPr>
        </a:p>
      </dsp:txBody>
      <dsp:txXfrm>
        <a:off x="26852" y="30844"/>
        <a:ext cx="8371231" cy="496363"/>
      </dsp:txXfrm>
    </dsp:sp>
    <dsp:sp modelId="{EE4D2EF3-DD79-42A8-913D-00D1ADD39B27}">
      <dsp:nvSpPr>
        <dsp:cNvPr id="0" name=""/>
        <dsp:cNvSpPr/>
      </dsp:nvSpPr>
      <dsp:spPr>
        <a:xfrm>
          <a:off x="0" y="554059"/>
          <a:ext cx="8424935" cy="857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Declan</a:t>
          </a:r>
          <a:r>
            <a:rPr lang="ro-RO" sz="2000" kern="1200" dirty="0" smtClean="0">
              <a:latin typeface="Oswald Regular" panose="02000503000000000000"/>
              <a:ea typeface="+mn-ea"/>
              <a:cs typeface="+mn-cs"/>
            </a:rPr>
            <a:t>ș</a:t>
          </a: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eaz</a:t>
          </a:r>
          <a:r>
            <a:rPr lang="ro-RO" sz="2000" kern="1200" dirty="0" smtClean="0">
              <a:latin typeface="Oswald Regular" panose="02000503000000000000"/>
              <a:ea typeface="+mn-ea"/>
              <a:cs typeface="+mn-cs"/>
            </a:rPr>
            <a:t>ă</a:t>
          </a:r>
          <a:r>
            <a:rPr lang="es-ES" sz="2000" kern="1200" dirty="0" smtClean="0">
              <a:latin typeface="Oswald Regular" panose="02000503000000000000"/>
              <a:ea typeface="+mn-ea"/>
              <a:cs typeface="+mn-cs"/>
            </a:rPr>
            <a:t> procese de </a:t>
          </a: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corelare</a:t>
          </a:r>
          <a:r>
            <a:rPr lang="es-ES" sz="2000" kern="1200" dirty="0" smtClean="0">
              <a:latin typeface="Oswald Regular" panose="02000503000000000000"/>
              <a:ea typeface="+mn-ea"/>
              <a:cs typeface="+mn-cs"/>
            </a:rPr>
            <a:t> la nivel de declara</a:t>
          </a:r>
          <a:r>
            <a:rPr lang="ro-RO" sz="2000" kern="1200" dirty="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ie</a:t>
          </a:r>
          <a:r>
            <a:rPr lang="es-ES" sz="2000" kern="1200" dirty="0" smtClean="0">
              <a:latin typeface="Oswald Regular" panose="02000503000000000000"/>
              <a:ea typeface="+mn-ea"/>
              <a:cs typeface="+mn-cs"/>
            </a:rPr>
            <a:t>/UAT </a:t>
          </a: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pentru</a:t>
          </a:r>
          <a:r>
            <a:rPr lang="es-ES" sz="2000" kern="1200" dirty="0" smtClean="0">
              <a:latin typeface="Oswald Regular" panose="02000503000000000000"/>
              <a:ea typeface="+mn-ea"/>
              <a:cs typeface="+mn-cs"/>
            </a:rPr>
            <a:t> </a:t>
          </a:r>
          <a:r>
            <a:rPr lang="es-ES" sz="2000" kern="1200" dirty="0" err="1" smtClean="0">
              <a:latin typeface="Oswald Regular" panose="02000503000000000000"/>
              <a:ea typeface="+mn-ea"/>
              <a:cs typeface="+mn-cs"/>
            </a:rPr>
            <a:t>orice</a:t>
          </a:r>
          <a:r>
            <a:rPr lang="es-ES" sz="2000" kern="1200" dirty="0" smtClean="0">
              <a:latin typeface="Oswald Regular" panose="02000503000000000000"/>
              <a:ea typeface="+mn-ea"/>
              <a:cs typeface="+mn-cs"/>
            </a:rPr>
            <a:t> UAT</a:t>
          </a:r>
          <a:endParaRPr lang="en-US" sz="2000" kern="1200" dirty="0">
            <a:latin typeface="Oswald Regular" panose="02000503000000000000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smtClean="0">
              <a:latin typeface="Oswald Regular" panose="02000503000000000000"/>
              <a:ea typeface="+mn-ea"/>
              <a:cs typeface="+mn-cs"/>
            </a:rPr>
            <a:t>Declan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ș</a:t>
          </a:r>
          <a:r>
            <a:rPr lang="es-ES" sz="2000" kern="1200" smtClean="0">
              <a:latin typeface="Oswald Regular" panose="02000503000000000000"/>
              <a:ea typeface="+mn-ea"/>
              <a:cs typeface="+mn-cs"/>
            </a:rPr>
            <a:t>eaz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ă</a:t>
          </a:r>
          <a:r>
            <a:rPr lang="es-ES" sz="2000" kern="1200" smtClean="0">
              <a:latin typeface="Oswald Regular" panose="02000503000000000000"/>
              <a:ea typeface="+mn-ea"/>
              <a:cs typeface="+mn-cs"/>
            </a:rPr>
            <a:t> procese de corelare la nivel de CNP/CUI/NIF</a:t>
          </a:r>
          <a:endParaRPr lang="es-ES" sz="2000" kern="1200" dirty="0">
            <a:latin typeface="Oswald Regular" panose="02000503000000000000"/>
            <a:ea typeface="+mn-ea"/>
            <a:cs typeface="+mn-cs"/>
          </a:endParaRPr>
        </a:p>
      </dsp:txBody>
      <dsp:txXfrm>
        <a:off x="0" y="554059"/>
        <a:ext cx="8424935" cy="857484"/>
      </dsp:txXfrm>
    </dsp:sp>
    <dsp:sp modelId="{72503F6B-FC0D-443E-8350-983730E99DE6}">
      <dsp:nvSpPr>
        <dsp:cNvPr id="0" name=""/>
        <dsp:cNvSpPr/>
      </dsp:nvSpPr>
      <dsp:spPr>
        <a:xfrm>
          <a:off x="0" y="1411543"/>
          <a:ext cx="8424935" cy="5500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Oswald Regular" panose="02000503000000000000"/>
              <a:ea typeface="+mn-ea"/>
              <a:cs typeface="+mn-cs"/>
            </a:rPr>
            <a:t>Operator UAT Corelare din cadrul prim</a:t>
          </a:r>
          <a:r>
            <a:rPr lang="ro-RO" sz="2400" kern="1200" smtClean="0">
              <a:latin typeface="Oswald Regular" panose="02000503000000000000"/>
              <a:ea typeface="+mn-ea"/>
              <a:cs typeface="+mn-cs"/>
            </a:rPr>
            <a:t>ă</a:t>
          </a:r>
          <a:r>
            <a:rPr lang="en-US" sz="2400" kern="1200" smtClean="0">
              <a:latin typeface="Oswald Regular" panose="02000503000000000000"/>
              <a:ea typeface="+mn-ea"/>
              <a:cs typeface="+mn-cs"/>
            </a:rPr>
            <a:t>riei</a:t>
          </a:r>
          <a:endParaRPr lang="en-US" sz="2400" kern="1200" dirty="0">
            <a:latin typeface="Oswald Regular" panose="02000503000000000000"/>
            <a:ea typeface="+mn-ea"/>
            <a:cs typeface="+mn-cs"/>
          </a:endParaRPr>
        </a:p>
      </dsp:txBody>
      <dsp:txXfrm>
        <a:off x="26852" y="1438395"/>
        <a:ext cx="8371231" cy="496363"/>
      </dsp:txXfrm>
    </dsp:sp>
    <dsp:sp modelId="{AB065F6B-1DF8-4AB4-9D9F-9394A15D15A1}">
      <dsp:nvSpPr>
        <dsp:cNvPr id="0" name=""/>
        <dsp:cNvSpPr/>
      </dsp:nvSpPr>
      <dsp:spPr>
        <a:xfrm>
          <a:off x="0" y="1961610"/>
          <a:ext cx="8424935" cy="140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Declan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ș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eaz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ă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 procese de corelare la nivel de declara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ie/UAT pentru UAT-ul de care apar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ine, 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î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n cazul in care UAT-ul de care apar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ine este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 unul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 local</a:t>
          </a:r>
          <a:endParaRPr lang="en-US" sz="2000" kern="1200" dirty="0">
            <a:latin typeface="Oswald Regular" panose="02000503000000000000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Declan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ș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eaz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ă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 procese de corelare la nivel de declara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ie/UAT pentru orice UAT din cadrul jude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ului, 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î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n cazul 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î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n care UAT-ul de care apar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ine este 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unul 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jude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ț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ean</a:t>
          </a:r>
          <a:endParaRPr lang="en-US" sz="2000" kern="1200" dirty="0" smtClean="0">
            <a:latin typeface="Oswald Regular" panose="02000503000000000000"/>
            <a:ea typeface="+mn-ea"/>
            <a:cs typeface="+mn-cs"/>
          </a:endParaRPr>
        </a:p>
      </dsp:txBody>
      <dsp:txXfrm>
        <a:off x="0" y="1961610"/>
        <a:ext cx="8424935" cy="1403155"/>
      </dsp:txXfrm>
    </dsp:sp>
    <dsp:sp modelId="{38D263B7-A6D4-4EF7-BC62-744FF915F51B}">
      <dsp:nvSpPr>
        <dsp:cNvPr id="0" name=""/>
        <dsp:cNvSpPr/>
      </dsp:nvSpPr>
      <dsp:spPr>
        <a:xfrm>
          <a:off x="0" y="3364766"/>
          <a:ext cx="8424935" cy="5500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Oswald Regular" panose="02000503000000000000"/>
              <a:ea typeface="+mn-ea"/>
              <a:cs typeface="+mn-cs"/>
            </a:rPr>
            <a:t>Administrator RAN corelare</a:t>
          </a:r>
          <a:r>
            <a:rPr lang="ro-RO" sz="2400" kern="1200" smtClean="0">
              <a:latin typeface="Oswald Regular" panose="02000503000000000000"/>
              <a:ea typeface="+mn-ea"/>
              <a:cs typeface="+mn-cs"/>
            </a:rPr>
            <a:t> din cadrul ANCPI</a:t>
          </a:r>
          <a:endParaRPr lang="en-US" sz="2400" kern="1200" dirty="0" smtClean="0">
            <a:latin typeface="Oswald Regular" panose="02000503000000000000"/>
            <a:ea typeface="+mn-ea"/>
            <a:cs typeface="+mn-cs"/>
          </a:endParaRPr>
        </a:p>
      </dsp:txBody>
      <dsp:txXfrm>
        <a:off x="26852" y="3391618"/>
        <a:ext cx="8371231" cy="496363"/>
      </dsp:txXfrm>
    </dsp:sp>
    <dsp:sp modelId="{F91842A1-DB10-4404-B87C-68AA0BF97B0F}">
      <dsp:nvSpPr>
        <dsp:cNvPr id="0" name=""/>
        <dsp:cNvSpPr/>
      </dsp:nvSpPr>
      <dsp:spPr>
        <a:xfrm>
          <a:off x="0" y="3914833"/>
          <a:ext cx="8424935" cy="545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smtClean="0">
              <a:latin typeface="Oswald Regular" panose="02000503000000000000"/>
              <a:ea typeface="+mn-ea"/>
              <a:cs typeface="+mn-cs"/>
            </a:rPr>
            <a:t>Administreaz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ă </a:t>
          </a:r>
          <a:r>
            <a:rPr lang="pt-BR" sz="2000" kern="1200" smtClean="0">
              <a:latin typeface="Oswald Regular" panose="02000503000000000000"/>
              <a:ea typeface="+mn-ea"/>
              <a:cs typeface="+mn-cs"/>
            </a:rPr>
            <a:t>pragurile de evaluare pentru regulile de corelare</a:t>
          </a:r>
          <a:r>
            <a:rPr lang="en-US" sz="2000" kern="1200" smtClean="0">
              <a:latin typeface="Oswald Regular" panose="02000503000000000000"/>
              <a:ea typeface="+mn-ea"/>
              <a:cs typeface="+mn-cs"/>
            </a:rPr>
            <a:t>: modific</a:t>
          </a:r>
          <a:r>
            <a:rPr lang="ro-RO" sz="2000" kern="1200" smtClean="0">
              <a:latin typeface="Oswald Regular" panose="02000503000000000000"/>
              <a:ea typeface="+mn-ea"/>
              <a:cs typeface="+mn-cs"/>
            </a:rPr>
            <a:t>ă intervalele de interpretare a regulilor de corelare, interpretarea text</a:t>
          </a:r>
          <a:endParaRPr lang="en-US" sz="2000" kern="1200" dirty="0" smtClean="0">
            <a:latin typeface="Oswald Regular" panose="02000503000000000000"/>
            <a:ea typeface="+mn-ea"/>
            <a:cs typeface="+mn-cs"/>
          </a:endParaRPr>
        </a:p>
      </dsp:txBody>
      <dsp:txXfrm>
        <a:off x="0" y="3914833"/>
        <a:ext cx="8424935" cy="545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DFA8A-2318-4B72-9A93-0F10280D4F84}">
      <dsp:nvSpPr>
        <dsp:cNvPr id="0" name=""/>
        <dsp:cNvSpPr/>
      </dsp:nvSpPr>
      <dsp:spPr>
        <a:xfrm>
          <a:off x="0" y="72012"/>
          <a:ext cx="784189" cy="1255409"/>
        </a:xfrm>
        <a:prstGeom prst="rect">
          <a:avLst/>
        </a:prstGeom>
        <a:solidFill>
          <a:srgbClr val="90D35F"/>
        </a:solidFill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800" kern="1200" dirty="0"/>
            <a:t>?</a:t>
          </a:r>
        </a:p>
      </dsp:txBody>
      <dsp:txXfrm>
        <a:off x="0" y="72012"/>
        <a:ext cx="784189" cy="1255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3C65-D02D-499A-8887-38CAE34DFD8E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C966-428D-4CAC-B7FB-0050A6753B1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354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>
              <a:defRPr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swald Light" panose="02000303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0" y="116632"/>
            <a:ext cx="1216901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1" y="116632"/>
            <a:ext cx="1216901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16901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6153656"/>
            <a:ext cx="539492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94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48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6064"/>
          </a:xfrm>
        </p:spPr>
        <p:txBody>
          <a:bodyPr>
            <a:noAutofit/>
          </a:bodyPr>
          <a:lstStyle>
            <a:lvl1pPr>
              <a:defRPr sz="3600"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latin typeface="Oswald Light" panose="02000303000000000000" pitchFamily="2" charset="0"/>
              </a:defRPr>
            </a:lvl1pPr>
            <a:lvl2pPr>
              <a:defRPr>
                <a:latin typeface="Oswald Light" panose="02000303000000000000" pitchFamily="2" charset="0"/>
              </a:defRPr>
            </a:lvl2pPr>
            <a:lvl3pPr>
              <a:defRPr>
                <a:latin typeface="Oswald Light" panose="02000303000000000000" pitchFamily="2" charset="0"/>
              </a:defRPr>
            </a:lvl3pPr>
            <a:lvl4pPr>
              <a:defRPr>
                <a:latin typeface="Oswald Light" panose="02000303000000000000" pitchFamily="2" charset="0"/>
              </a:defRPr>
            </a:lvl4pPr>
            <a:lvl5pPr>
              <a:defRPr>
                <a:latin typeface="Oswald Light" panose="020003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0" y="116632"/>
            <a:ext cx="1216901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1" y="116632"/>
            <a:ext cx="1216901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16901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6153656"/>
            <a:ext cx="539492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242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72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650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554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63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180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2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04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Registrul Agricol Național (RAN)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Prezentare </a:t>
            </a:r>
            <a:r>
              <a:rPr lang="ro-RO" dirty="0"/>
              <a:t>Corelare cadastrală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9752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 smtClean="0">
                <a:latin typeface="Oswald Regular" panose="02000503000000000000"/>
              </a:rPr>
              <a:t>4.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smtClean="0">
                <a:latin typeface="Oswald Regular" panose="02000503000000000000"/>
              </a:rPr>
              <a:t>UAT– </a:t>
            </a:r>
            <a:r>
              <a:rPr lang="es-ES" dirty="0" err="1">
                <a:latin typeface="Oswald Regular" panose="02000503000000000000"/>
              </a:rPr>
              <a:t>declanșare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7130" y="1565695"/>
            <a:ext cx="8133198" cy="541542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sz="1600" dirty="0">
                  <a:latin typeface="Oswald Regular" panose="02000503000000000000"/>
                </a:rPr>
                <a:t>Utilizatorul “Operator RAN corelare” selectează județul, UAT-ul și anul pentru care dorește să pornească procesul de corelare și accesează butonul: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7085" y="3972345"/>
            <a:ext cx="8133198" cy="541542"/>
            <a:chOff x="0" y="239312"/>
            <a:chExt cx="8133198" cy="541542"/>
          </a:xfrm>
        </p:grpSpPr>
        <p:sp>
          <p:nvSpPr>
            <p:cNvPr id="18" name="Rectangle 17"/>
            <p:cNvSpPr/>
            <p:nvPr/>
          </p:nvSpPr>
          <p:spPr>
            <a:xfrm>
              <a:off x="0" y="239312"/>
              <a:ext cx="8095277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sz="1600" dirty="0">
                  <a:latin typeface="Oswald Regular" panose="02000503000000000000"/>
                </a:rPr>
                <a:t>Utilizatorul</a:t>
              </a:r>
              <a:r>
                <a:rPr lang="en-US" altLang="en-US" sz="1600" dirty="0">
                  <a:latin typeface="Oswald Regular" panose="02000503000000000000"/>
                </a:rPr>
                <a:t> “Operator UAT </a:t>
              </a:r>
              <a:r>
                <a:rPr lang="en-US" altLang="en-US" sz="1600" dirty="0" err="1">
                  <a:latin typeface="Oswald Regular" panose="02000503000000000000"/>
                </a:rPr>
                <a:t>corelare</a:t>
              </a:r>
              <a:r>
                <a:rPr lang="en-US" altLang="en-US" sz="1600" dirty="0">
                  <a:latin typeface="Oswald Regular" panose="02000503000000000000"/>
                </a:rPr>
                <a:t>”</a:t>
              </a:r>
              <a:r>
                <a:rPr lang="ro-RO" altLang="en-US" sz="1600" dirty="0">
                  <a:latin typeface="Oswald Regular" panose="02000503000000000000"/>
                </a:rPr>
                <a:t> selectează anul pentru care dorește să pornească procesul de corelare și accesează butonul</a:t>
              </a:r>
              <a:r>
                <a:rPr lang="en-US" altLang="en-US" sz="1600" dirty="0">
                  <a:latin typeface="Oswald Regular" panose="02000503000000000000"/>
                </a:rPr>
                <a:t>:</a:t>
              </a:r>
              <a:endParaRPr lang="ro-RO" altLang="en-US" sz="1600" dirty="0">
                <a:latin typeface="Oswald Regular" panose="02000503000000000000"/>
              </a:endParaRPr>
            </a:p>
          </p:txBody>
        </p:sp>
      </p:grpSp>
      <p:pic>
        <p:nvPicPr>
          <p:cNvPr id="20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36466"/>
            <a:ext cx="2778752" cy="22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55195"/>
            <a:ext cx="2778752" cy="22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21883" b="12056"/>
          <a:stretch/>
        </p:blipFill>
        <p:spPr>
          <a:xfrm>
            <a:off x="540696" y="2241176"/>
            <a:ext cx="8113242" cy="1514878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5"/>
          <a:srcRect b="37023"/>
          <a:stretch/>
        </p:blipFill>
        <p:spPr>
          <a:xfrm>
            <a:off x="576018" y="4616726"/>
            <a:ext cx="8094354" cy="11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 smtClean="0">
                <a:latin typeface="Oswald Regular" panose="02000503000000000000"/>
              </a:rPr>
              <a:t>4.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smtClean="0">
                <a:latin typeface="Oswald Regular" panose="02000503000000000000"/>
              </a:rPr>
              <a:t>UAT– </a:t>
            </a:r>
            <a:r>
              <a:rPr lang="es-ES" dirty="0" err="1">
                <a:latin typeface="Oswald Regular" panose="02000503000000000000"/>
              </a:rPr>
              <a:t>declanșare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7130" y="1565695"/>
            <a:ext cx="8133198" cy="351137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Utilizatorul consultă stadiul procesului de corelare în jurnalul de rezultate.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3568" y="4867403"/>
            <a:ext cx="8013576" cy="433805"/>
            <a:chOff x="96402" y="267044"/>
            <a:chExt cx="8133198" cy="454358"/>
          </a:xfrm>
        </p:grpSpPr>
        <p:sp>
          <p:nvSpPr>
            <p:cNvPr id="28" name="Rectangle 27"/>
            <p:cNvSpPr/>
            <p:nvPr/>
          </p:nvSpPr>
          <p:spPr>
            <a:xfrm>
              <a:off x="96402" y="267044"/>
              <a:ext cx="8133198" cy="454358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30187" y="267044"/>
              <a:ext cx="7969226" cy="454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ro-RO" altLang="en-US" sz="1400" dirty="0">
                  <a:latin typeface="Oswald Regular" panose="02000503000000000000"/>
                </a:rPr>
                <a:t>Procesele de corelare la nivel de </a:t>
              </a:r>
              <a:r>
                <a:rPr lang="en-US" altLang="en-US" sz="1400" dirty="0" smtClean="0">
                  <a:latin typeface="Oswald Regular" panose="02000503000000000000"/>
                </a:rPr>
                <a:t>UAT </a:t>
              </a:r>
              <a:r>
                <a:rPr lang="ro-RO" altLang="en-US" sz="1400" dirty="0" smtClean="0">
                  <a:latin typeface="Oswald Regular" panose="02000503000000000000"/>
                </a:rPr>
                <a:t>sunt </a:t>
              </a:r>
              <a:r>
                <a:rPr lang="ro-RO" altLang="en-US" sz="1400" dirty="0">
                  <a:latin typeface="Oswald Regular" panose="02000503000000000000"/>
                </a:rPr>
                <a:t>cele care au tipul „</a:t>
              </a:r>
              <a:r>
                <a:rPr lang="ro-RO" altLang="en-US" sz="1400" dirty="0" smtClean="0">
                  <a:latin typeface="Oswald Regular" panose="02000503000000000000"/>
                </a:rPr>
                <a:t>UAT” </a:t>
              </a:r>
              <a:r>
                <a:rPr lang="ro-RO" altLang="en-US" sz="1400" dirty="0">
                  <a:latin typeface="Oswald Regular" panose="02000503000000000000"/>
                </a:rPr>
                <a:t>în jurnalul de rezultate</a:t>
              </a:r>
              <a:r>
                <a:rPr lang="ro-RO" altLang="en-US" sz="1400" dirty="0" smtClean="0">
                  <a:latin typeface="Oswald Regular" panose="02000503000000000000"/>
                </a:rPr>
                <a:t>.</a:t>
              </a:r>
              <a:endParaRPr lang="ro-RO" altLang="en-US" sz="1400" dirty="0">
                <a:latin typeface="Oswald Regular" panose="02000503000000000000"/>
              </a:endParaRPr>
            </a:p>
          </p:txBody>
        </p:sp>
      </p:grp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0" y="2107675"/>
            <a:ext cx="8129449" cy="2596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3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 smtClean="0">
                <a:latin typeface="Oswald Regular" panose="02000503000000000000"/>
              </a:rPr>
              <a:t>4.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smtClean="0">
                <a:latin typeface="Oswald Regular" panose="02000503000000000000"/>
              </a:rPr>
              <a:t>UAT– </a:t>
            </a:r>
            <a:r>
              <a:rPr lang="es-ES" dirty="0" err="1">
                <a:latin typeface="Oswald Regular" panose="02000503000000000000"/>
              </a:rPr>
              <a:t>vizualizare</a:t>
            </a:r>
            <a:r>
              <a:rPr lang="es-ES" dirty="0">
                <a:latin typeface="Oswald Regular" panose="02000503000000000000"/>
              </a:rPr>
              <a:t> </a:t>
            </a:r>
            <a:r>
              <a:rPr lang="es-ES" dirty="0" err="1">
                <a:latin typeface="Oswald Regular" panose="02000503000000000000"/>
              </a:rPr>
              <a:t>rezultate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47152" y="1688732"/>
            <a:ext cx="8133198" cy="783185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Pentru a vizualiza rezultatele corelării la nivel de UAT, utilizatorul accesează opțiunea “Acceseaza rezultat” pentru procesul de corelare la nivel de UAT, finalizat cu succes:</a:t>
              </a:r>
            </a:p>
          </p:txBody>
        </p:sp>
      </p:grp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2" y="2675865"/>
            <a:ext cx="8113242" cy="2686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3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 smtClean="0">
                <a:latin typeface="Oswald Regular" panose="02000503000000000000"/>
              </a:rPr>
              <a:t>4.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smtClean="0">
                <a:latin typeface="Oswald Regular" panose="02000503000000000000"/>
              </a:rPr>
              <a:t>UAT– </a:t>
            </a:r>
            <a:r>
              <a:rPr lang="es-ES" dirty="0" err="1">
                <a:latin typeface="Oswald Regular" panose="02000503000000000000"/>
              </a:rPr>
              <a:t>vizualizare</a:t>
            </a:r>
            <a:r>
              <a:rPr lang="es-ES" dirty="0">
                <a:latin typeface="Oswald Regular" panose="02000503000000000000"/>
              </a:rPr>
              <a:t> </a:t>
            </a:r>
            <a:r>
              <a:rPr lang="es-ES" dirty="0" err="1">
                <a:latin typeface="Oswald Regular" panose="02000503000000000000"/>
              </a:rPr>
              <a:t>rezultate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47152" y="1688732"/>
            <a:ext cx="8133198" cy="783185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La accesarea opțiunii “Afiseaza rezultat” se deschide tabelul care conține procentele de corelare calculate de sistem pentru regulile de corelare la nivel de </a:t>
              </a:r>
              <a:r>
                <a:rPr lang="ro-RO" altLang="en-US" dirty="0" smtClean="0">
                  <a:latin typeface="Oswald Regular" panose="02000503000000000000"/>
                </a:rPr>
                <a:t>UAT</a:t>
              </a:r>
              <a:r>
                <a:rPr lang="en-US" altLang="en-US" dirty="0" smtClean="0">
                  <a:latin typeface="Oswald Regular" panose="02000503000000000000"/>
                </a:rPr>
                <a:t>.</a:t>
              </a:r>
              <a:endParaRPr lang="ro-RO" altLang="en-US" dirty="0">
                <a:latin typeface="Oswald Regular" panose="0200050300000000000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52" y="2640220"/>
            <a:ext cx="8149992" cy="33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5</a:t>
            </a:r>
            <a:r>
              <a:rPr lang="es-ES" dirty="0" smtClean="0">
                <a:latin typeface="Oswald Regular" panose="02000503000000000000"/>
              </a:rPr>
              <a:t>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smtClean="0">
                <a:latin typeface="Oswald Regular" panose="02000503000000000000"/>
              </a:rPr>
              <a:t>CNP/CUI/NIF – </a:t>
            </a:r>
            <a:r>
              <a:rPr lang="es-ES" dirty="0" err="1">
                <a:latin typeface="Oswald Regular" panose="02000503000000000000"/>
              </a:rPr>
              <a:t>declanșare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7130" y="1565695"/>
            <a:ext cx="8133198" cy="927201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Utilizatorul “Operator RAN corelare” introduce un CNP, CUI sau NIF și selectează anul pentru care dorește să pornească procesul de corelare, după care accesează butonul:</a:t>
              </a:r>
            </a:p>
          </p:txBody>
        </p:sp>
      </p:grpSp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24980"/>
            <a:ext cx="2213998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r="7091"/>
          <a:stretch/>
        </p:blipFill>
        <p:spPr bwMode="auto">
          <a:xfrm>
            <a:off x="557130" y="2708920"/>
            <a:ext cx="8140014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2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5</a:t>
            </a:r>
            <a:r>
              <a:rPr lang="es-ES" dirty="0" smtClean="0">
                <a:latin typeface="Oswald Regular" panose="02000503000000000000"/>
              </a:rPr>
              <a:t>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smtClean="0">
                <a:latin typeface="Oswald Regular" panose="02000503000000000000"/>
              </a:rPr>
              <a:t>CNP/CUI/NIF – </a:t>
            </a:r>
            <a:r>
              <a:rPr lang="es-ES" dirty="0" err="1">
                <a:latin typeface="Oswald Regular" panose="02000503000000000000"/>
              </a:rPr>
              <a:t>declanșare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7130" y="1565695"/>
            <a:ext cx="8133198" cy="351137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Utilizatorul consultă stadiul procesului de corelare în jurnalul de rezultate.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7130" y="5229200"/>
            <a:ext cx="8140014" cy="433805"/>
            <a:chOff x="96402" y="267044"/>
            <a:chExt cx="8261523" cy="454358"/>
          </a:xfrm>
        </p:grpSpPr>
        <p:sp>
          <p:nvSpPr>
            <p:cNvPr id="28" name="Rectangle 27"/>
            <p:cNvSpPr/>
            <p:nvPr/>
          </p:nvSpPr>
          <p:spPr>
            <a:xfrm>
              <a:off x="96402" y="267044"/>
              <a:ext cx="8261523" cy="454358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30187" y="267044"/>
              <a:ext cx="7969226" cy="454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ro-RO" altLang="en-US" sz="1400" dirty="0">
                  <a:latin typeface="Oswald Regular" panose="02000503000000000000"/>
                </a:rPr>
                <a:t>Procesele de corelare la nivel de </a:t>
              </a:r>
              <a:r>
                <a:rPr lang="en-US" altLang="en-US" sz="1400" dirty="0" smtClean="0">
                  <a:latin typeface="Oswald Regular" panose="02000503000000000000"/>
                </a:rPr>
                <a:t>CNP/CUI </a:t>
              </a:r>
              <a:r>
                <a:rPr lang="ro-RO" altLang="en-US" sz="1400" dirty="0" smtClean="0">
                  <a:latin typeface="Oswald Regular" panose="02000503000000000000"/>
                </a:rPr>
                <a:t>sunt </a:t>
              </a:r>
              <a:r>
                <a:rPr lang="ro-RO" altLang="en-US" sz="1400" dirty="0">
                  <a:latin typeface="Oswald Regular" panose="02000503000000000000"/>
                </a:rPr>
                <a:t>cele care au tipul </a:t>
              </a:r>
              <a:r>
                <a:rPr lang="ro-RO" altLang="en-US" sz="1400" dirty="0" smtClean="0">
                  <a:latin typeface="Oswald Regular" panose="02000503000000000000"/>
                </a:rPr>
                <a:t>„</a:t>
              </a:r>
              <a:r>
                <a:rPr lang="en-US" altLang="en-US" sz="1400" dirty="0" smtClean="0">
                  <a:latin typeface="Oswald Regular" panose="02000503000000000000"/>
                </a:rPr>
                <a:t>CNP</a:t>
              </a:r>
              <a:r>
                <a:rPr lang="ro-RO" altLang="en-US" sz="1400" dirty="0" smtClean="0">
                  <a:latin typeface="Oswald Regular" panose="02000503000000000000"/>
                </a:rPr>
                <a:t>”</a:t>
              </a:r>
              <a:r>
                <a:rPr lang="en-US" altLang="en-US" sz="1400" dirty="0" err="1" smtClean="0">
                  <a:latin typeface="Oswald Regular" panose="02000503000000000000"/>
                </a:rPr>
                <a:t>sau</a:t>
              </a:r>
              <a:r>
                <a:rPr lang="en-US" altLang="en-US" sz="1400" dirty="0">
                  <a:latin typeface="Oswald Regular" panose="02000503000000000000"/>
                </a:rPr>
                <a:t> </a:t>
              </a:r>
              <a:r>
                <a:rPr lang="en-US" altLang="en-US" sz="1400" dirty="0" smtClean="0">
                  <a:latin typeface="Oswald Regular" panose="02000503000000000000"/>
                </a:rPr>
                <a:t>“CUI”</a:t>
              </a:r>
              <a:r>
                <a:rPr lang="ro-RO" altLang="en-US" sz="1400" dirty="0" smtClean="0">
                  <a:latin typeface="Oswald Regular" panose="02000503000000000000"/>
                </a:rPr>
                <a:t> </a:t>
              </a:r>
              <a:r>
                <a:rPr lang="ro-RO" altLang="en-US" sz="1400" dirty="0">
                  <a:latin typeface="Oswald Regular" panose="02000503000000000000"/>
                </a:rPr>
                <a:t>în jurnalul de rezultate</a:t>
              </a:r>
              <a:r>
                <a:rPr lang="ro-RO" altLang="en-US" sz="1400" dirty="0" smtClean="0">
                  <a:latin typeface="Oswald Regular" panose="02000503000000000000"/>
                </a:rPr>
                <a:t>.</a:t>
              </a:r>
              <a:endParaRPr lang="ro-RO" altLang="en-US" sz="1400" dirty="0">
                <a:latin typeface="Oswald Regular" panose="02000503000000000000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0" y="2017427"/>
            <a:ext cx="8140014" cy="3069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5</a:t>
            </a:r>
            <a:r>
              <a:rPr lang="es-ES" dirty="0" smtClean="0">
                <a:latin typeface="Oswald Regular" panose="02000503000000000000"/>
              </a:rPr>
              <a:t>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smtClean="0">
                <a:latin typeface="Oswald Regular" panose="02000503000000000000"/>
              </a:rPr>
              <a:t>CNP/CUI/NIF – </a:t>
            </a:r>
            <a:r>
              <a:rPr lang="es-ES" dirty="0" err="1">
                <a:latin typeface="Oswald Regular" panose="02000503000000000000"/>
              </a:rPr>
              <a:t>vizualizare</a:t>
            </a:r>
            <a:r>
              <a:rPr lang="es-ES" dirty="0">
                <a:latin typeface="Oswald Regular" panose="02000503000000000000"/>
              </a:rPr>
              <a:t> </a:t>
            </a:r>
            <a:r>
              <a:rPr lang="es-ES" dirty="0" err="1">
                <a:latin typeface="Oswald Regular" panose="02000503000000000000"/>
              </a:rPr>
              <a:t>rezultate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47152" y="1688732"/>
            <a:ext cx="8133198" cy="783185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Pentru a vizualiza rezultatele corelării la nivel de </a:t>
              </a:r>
              <a:r>
                <a:rPr lang="en-US" altLang="en-US" dirty="0" smtClean="0">
                  <a:latin typeface="Oswald Regular" panose="02000503000000000000"/>
                </a:rPr>
                <a:t>CNP/CUI/NIF</a:t>
              </a:r>
              <a:r>
                <a:rPr lang="ro-RO" altLang="en-US" dirty="0" smtClean="0">
                  <a:latin typeface="Oswald Regular" panose="02000503000000000000"/>
                </a:rPr>
                <a:t>, </a:t>
              </a:r>
              <a:r>
                <a:rPr lang="ro-RO" altLang="en-US" dirty="0">
                  <a:latin typeface="Oswald Regular" panose="02000503000000000000"/>
                </a:rPr>
                <a:t>utilizatorul accesează opțiunea “Acceseaza rezultat” pentru procesul de corelare </a:t>
              </a:r>
              <a:r>
                <a:rPr lang="ro-RO" altLang="en-US" dirty="0" smtClean="0">
                  <a:latin typeface="Oswald Regular" panose="02000503000000000000"/>
                </a:rPr>
                <a:t>finalizat </a:t>
              </a:r>
              <a:r>
                <a:rPr lang="ro-RO" altLang="en-US" dirty="0">
                  <a:latin typeface="Oswald Regular" panose="02000503000000000000"/>
                </a:rPr>
                <a:t>cu succes:</a:t>
              </a:r>
            </a:p>
          </p:txBody>
        </p:sp>
      </p:grp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17" y="2564904"/>
            <a:ext cx="8148627" cy="3489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9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5</a:t>
            </a:r>
            <a:r>
              <a:rPr lang="es-ES" dirty="0" smtClean="0">
                <a:latin typeface="Oswald Regular" panose="02000503000000000000"/>
              </a:rPr>
              <a:t>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smtClean="0">
                <a:latin typeface="Oswald Regular" panose="02000503000000000000"/>
              </a:rPr>
              <a:t>CNP/CUI/NIF – </a:t>
            </a:r>
            <a:r>
              <a:rPr lang="es-ES" dirty="0" err="1">
                <a:latin typeface="Oswald Regular" panose="02000503000000000000"/>
              </a:rPr>
              <a:t>vizualizare</a:t>
            </a:r>
            <a:r>
              <a:rPr lang="es-ES" dirty="0">
                <a:latin typeface="Oswald Regular" panose="02000503000000000000"/>
              </a:rPr>
              <a:t> </a:t>
            </a:r>
            <a:r>
              <a:rPr lang="es-ES" dirty="0" err="1">
                <a:latin typeface="Oswald Regular" panose="02000503000000000000"/>
              </a:rPr>
              <a:t>rezultate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47152" y="1688732"/>
            <a:ext cx="8133198" cy="783185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La accesarea opțiunii “Afiseaza rezultat” se deschide tabelul care conține procentele de corelare calculate de sistem pentru regulile de corelare la nivel de </a:t>
              </a:r>
              <a:r>
                <a:rPr lang="en-US" altLang="en-US" dirty="0" smtClean="0">
                  <a:latin typeface="Oswald Regular" panose="02000503000000000000"/>
                </a:rPr>
                <a:t>CNP/CUI/NIF.</a:t>
              </a:r>
              <a:endParaRPr lang="ro-RO" altLang="en-US" dirty="0">
                <a:latin typeface="Oswald Regular" panose="0200050300000000000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30" y="2641498"/>
            <a:ext cx="8113242" cy="33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pt-BR" dirty="0">
                <a:latin typeface="Oswald Regular" panose="02000503000000000000"/>
              </a:rPr>
              <a:t>6. Administrare praguri de evaluare a regulilor de corelare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47152" y="1688732"/>
            <a:ext cx="8133198" cy="783185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Prin interfața “Administrare praguri de evaluare pentru regulile de corelare”, utilizatorul “Administrator RAN corelare” are acces la toate regulile de corelare utilizate în corelare, în format tabelar.</a:t>
              </a:r>
            </a:p>
          </p:txBody>
        </p:sp>
      </p:grp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6" y="2543883"/>
            <a:ext cx="8285310" cy="3465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4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pt-BR" dirty="0">
                <a:latin typeface="Oswald Regular" panose="02000503000000000000"/>
              </a:rPr>
              <a:t>6. Administrare praguri de evaluare a regulilor de corelare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43258" y="1556791"/>
            <a:ext cx="8133198" cy="1586662"/>
            <a:chOff x="0" y="239312"/>
            <a:chExt cx="8133198" cy="578188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78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Utilizatorul “Administrator RAN corelare” are posibilitatea de a modifica următoarele praguri de evaluare a regulilor de corelare</a:t>
              </a:r>
              <a:r>
                <a:rPr lang="ro-RO" altLang="en-US" dirty="0" smtClean="0">
                  <a:latin typeface="Oswald Regular" panose="02000503000000000000"/>
                </a:rPr>
                <a:t>:</a:t>
              </a:r>
              <a:endParaRPr lang="en-US" altLang="en-US" dirty="0" smtClean="0">
                <a:latin typeface="Oswald Regular" panose="02000503000000000000"/>
              </a:endParaRP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ro-RO" altLang="en-US" sz="800" dirty="0">
                <a:latin typeface="Oswald Regular" panose="02000503000000000000"/>
              </a:endParaRPr>
            </a:p>
            <a:p>
              <a:pPr marL="800100" lvl="1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ro-RO" altLang="en-US" sz="1400" dirty="0">
                  <a:latin typeface="Oswald Regular" panose="02000503000000000000"/>
                </a:rPr>
                <a:t>Valoarea minimă și maximă a procentului de corelare</a:t>
              </a:r>
            </a:p>
            <a:p>
              <a:pPr marL="800100" lvl="1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ro-RO" altLang="en-US" sz="1400" dirty="0">
                  <a:latin typeface="Oswald Regular" panose="02000503000000000000"/>
                </a:rPr>
                <a:t>Interpretarea text a rezultatului de corelare (Rezultat corelare)</a:t>
              </a:r>
            </a:p>
            <a:p>
              <a:pPr marL="800100" lvl="1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ro-RO" altLang="en-US" sz="1400" dirty="0">
                  <a:latin typeface="Oswald Regular" panose="02000503000000000000"/>
                </a:rPr>
                <a:t>Culoarea aferentă pragului de evaluare</a:t>
              </a: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ro-RO" altLang="en-US" sz="1200" dirty="0">
                <a:latin typeface="Oswald Regular" panose="02000503000000000000"/>
              </a:endParaRPr>
            </a:p>
          </p:txBody>
        </p:sp>
      </p:grp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"/>
          <a:stretch/>
        </p:blipFill>
        <p:spPr bwMode="auto">
          <a:xfrm>
            <a:off x="1975818" y="3143453"/>
            <a:ext cx="5480494" cy="2877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1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032449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Corelare cadastrală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272934"/>
              </p:ext>
            </p:extLst>
          </p:nvPr>
        </p:nvGraphicFramePr>
        <p:xfrm>
          <a:off x="543258" y="1484784"/>
          <a:ext cx="813319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8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it-IT" dirty="0">
                <a:latin typeface="Oswald Regular" panose="02000503000000000000"/>
              </a:rPr>
              <a:t>7. Vizualizare indicatori de corelare pe harta statistică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0009" y="1541787"/>
            <a:ext cx="8133198" cy="588140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Utilizatorii neautentificați pot vizualiza indicatorii de corelare pe harta statistică disponibilă în portalul public RAN.</a:t>
              </a:r>
            </a:p>
          </p:txBody>
        </p:sp>
      </p:grpSp>
      <p:pic>
        <p:nvPicPr>
          <p:cNvPr id="8" name="Picture 7" descr="C:\Users\mihai.pavelescu\AppData\Local\Microsoft\Windows\INetCache\Content.Word\harta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8" b="3794"/>
          <a:stretch/>
        </p:blipFill>
        <p:spPr bwMode="auto">
          <a:xfrm>
            <a:off x="1265744" y="2201935"/>
            <a:ext cx="6690631" cy="3963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it-IT" dirty="0">
                <a:latin typeface="Oswald Regular" panose="02000503000000000000"/>
              </a:rPr>
              <a:t>7. Vizualizare indicatori de corelare pe harta statistică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0009" y="1541787"/>
            <a:ext cx="8133198" cy="588140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Utilizatorul selectează anul, nivelul de afișare (județ sau UAT) și indicatorul dorit. Harta se reactualizează și se colorează conform valorii indicatorului față de legendă.</a:t>
              </a:r>
            </a:p>
          </p:txBody>
        </p:sp>
      </p:grp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8" y="2171813"/>
            <a:ext cx="8126447" cy="384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8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it-IT" dirty="0">
                <a:latin typeface="Oswald Regular" panose="02000503000000000000"/>
              </a:rPr>
              <a:t>7. Vizualizare indicatori de corelare pe harta statistică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0009" y="1541787"/>
            <a:ext cx="8133198" cy="588140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Utilizatorul dă click pe un element de geometrie al hărții (un UAT sau județ), iar aplicația afișează un pop-up cu informațiile sintetice aferente geometriei și indicatorului.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09" y="2164388"/>
            <a:ext cx="8147135" cy="38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6" y="1556792"/>
            <a:ext cx="8352928" cy="45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0936" y="1556792"/>
            <a:ext cx="8352928" cy="4598268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Întrebări și răspunsuri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3980472"/>
              </p:ext>
            </p:extLst>
          </p:nvPr>
        </p:nvGraphicFramePr>
        <p:xfrm>
          <a:off x="4205305" y="2065970"/>
          <a:ext cx="784189" cy="143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95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Corelare cadastrală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7544" y="1916832"/>
            <a:ext cx="547260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Oswald Regular" panose="02000503000000000000"/>
              </a:rPr>
              <a:t>Ce </a:t>
            </a:r>
            <a:r>
              <a:rPr lang="en-US" sz="2200" dirty="0" err="1">
                <a:latin typeface="Oswald Regular" panose="02000503000000000000"/>
              </a:rPr>
              <a:t>reprezintă</a:t>
            </a:r>
            <a:r>
              <a:rPr lang="en-US" sz="2200" dirty="0">
                <a:latin typeface="Oswald Regular" panose="02000503000000000000"/>
              </a:rPr>
              <a:t> </a:t>
            </a:r>
            <a:r>
              <a:rPr lang="en-US" sz="2200" dirty="0" err="1">
                <a:latin typeface="Oswald Regular" panose="02000503000000000000"/>
              </a:rPr>
              <a:t>procesul</a:t>
            </a:r>
            <a:r>
              <a:rPr lang="en-US" sz="2200" dirty="0">
                <a:latin typeface="Oswald Regular" panose="02000503000000000000"/>
              </a:rPr>
              <a:t> de </a:t>
            </a:r>
            <a:r>
              <a:rPr lang="en-US" sz="2200" dirty="0" err="1">
                <a:latin typeface="Oswald Regular" panose="02000503000000000000"/>
              </a:rPr>
              <a:t>corelare</a:t>
            </a:r>
            <a:r>
              <a:rPr lang="en-US" sz="2200" dirty="0">
                <a:latin typeface="Oswald Regular" panose="02000503000000000000"/>
              </a:rPr>
              <a:t> </a:t>
            </a:r>
            <a:r>
              <a:rPr lang="en-US" sz="2200" dirty="0" err="1">
                <a:latin typeface="Oswald Regular" panose="02000503000000000000"/>
              </a:rPr>
              <a:t>cadastrală</a:t>
            </a:r>
            <a:r>
              <a:rPr lang="en-US" sz="2200" dirty="0">
                <a:latin typeface="Oswald Regular" panose="02000503000000000000"/>
              </a:rPr>
              <a:t>?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Oswald Regular" panose="02000503000000000000"/>
              </a:rPr>
              <a:t>Tipuri</a:t>
            </a:r>
            <a:r>
              <a:rPr lang="en-US" sz="2200" dirty="0">
                <a:latin typeface="Oswald Regular" panose="02000503000000000000"/>
              </a:rPr>
              <a:t> de </a:t>
            </a:r>
            <a:r>
              <a:rPr lang="en-US" sz="2200" dirty="0" err="1">
                <a:latin typeface="Oswald Regular" panose="02000503000000000000"/>
              </a:rPr>
              <a:t>utilizatori</a:t>
            </a:r>
            <a:endParaRPr lang="en-US" sz="2200" dirty="0">
              <a:latin typeface="Oswald Regular" panose="0200050300000000000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Oswald Regular" panose="02000503000000000000"/>
              </a:rPr>
              <a:t>Corelare</a:t>
            </a:r>
            <a:r>
              <a:rPr lang="en-US" sz="2200" dirty="0">
                <a:latin typeface="Oswald Regular" panose="02000503000000000000"/>
              </a:rPr>
              <a:t> la </a:t>
            </a:r>
            <a:r>
              <a:rPr lang="en-US" sz="2200" dirty="0" err="1">
                <a:latin typeface="Oswald Regular" panose="02000503000000000000"/>
              </a:rPr>
              <a:t>nivel</a:t>
            </a:r>
            <a:r>
              <a:rPr lang="en-US" sz="2200" dirty="0">
                <a:latin typeface="Oswald Regular" panose="02000503000000000000"/>
              </a:rPr>
              <a:t> de </a:t>
            </a:r>
            <a:r>
              <a:rPr lang="en-US" sz="2200" dirty="0" err="1">
                <a:latin typeface="Oswald Regular" panose="02000503000000000000"/>
              </a:rPr>
              <a:t>declarație</a:t>
            </a:r>
            <a:endParaRPr lang="en-US" sz="2200" dirty="0">
              <a:latin typeface="Oswald Regular" panose="0200050300000000000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Oswald Regular" panose="02000503000000000000"/>
              </a:rPr>
              <a:t>Corelare</a:t>
            </a:r>
            <a:r>
              <a:rPr lang="en-US" sz="2200" dirty="0">
                <a:latin typeface="Oswald Regular" panose="02000503000000000000"/>
              </a:rPr>
              <a:t> la </a:t>
            </a:r>
            <a:r>
              <a:rPr lang="en-US" sz="2200" dirty="0" err="1">
                <a:latin typeface="Oswald Regular" panose="02000503000000000000"/>
              </a:rPr>
              <a:t>nivel</a:t>
            </a:r>
            <a:r>
              <a:rPr lang="en-US" sz="2200" dirty="0">
                <a:latin typeface="Oswald Regular" panose="02000503000000000000"/>
              </a:rPr>
              <a:t> de UAT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Oswald Regular" panose="02000503000000000000"/>
              </a:rPr>
              <a:t>Corelare</a:t>
            </a:r>
            <a:r>
              <a:rPr lang="en-US" sz="2200" dirty="0">
                <a:latin typeface="Oswald Regular" panose="02000503000000000000"/>
              </a:rPr>
              <a:t> la </a:t>
            </a:r>
            <a:r>
              <a:rPr lang="en-US" sz="2200" dirty="0" err="1">
                <a:latin typeface="Oswald Regular" panose="02000503000000000000"/>
              </a:rPr>
              <a:t>nivel</a:t>
            </a:r>
            <a:r>
              <a:rPr lang="en-US" sz="2200" dirty="0">
                <a:latin typeface="Oswald Regular" panose="02000503000000000000"/>
              </a:rPr>
              <a:t> de CNP/CUI/NIF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Oswald Regular" panose="02000503000000000000"/>
              </a:rPr>
              <a:t>Administrare</a:t>
            </a:r>
            <a:r>
              <a:rPr lang="en-US" sz="2200" dirty="0">
                <a:latin typeface="Oswald Regular" panose="02000503000000000000"/>
              </a:rPr>
              <a:t> </a:t>
            </a:r>
            <a:r>
              <a:rPr lang="en-US" sz="2200" dirty="0" err="1">
                <a:latin typeface="Oswald Regular" panose="02000503000000000000"/>
              </a:rPr>
              <a:t>praguri</a:t>
            </a:r>
            <a:r>
              <a:rPr lang="en-US" sz="2200" dirty="0">
                <a:latin typeface="Oswald Regular" panose="02000503000000000000"/>
              </a:rPr>
              <a:t> de </a:t>
            </a:r>
            <a:r>
              <a:rPr lang="en-US" sz="2200" dirty="0" err="1">
                <a:latin typeface="Oswald Regular" panose="02000503000000000000"/>
              </a:rPr>
              <a:t>evaluare</a:t>
            </a:r>
            <a:r>
              <a:rPr lang="en-US" sz="2200" dirty="0">
                <a:latin typeface="Oswald Regular" panose="02000503000000000000"/>
              </a:rPr>
              <a:t> a </a:t>
            </a:r>
            <a:r>
              <a:rPr lang="en-US" sz="2200" dirty="0" err="1">
                <a:latin typeface="Oswald Regular" panose="02000503000000000000"/>
              </a:rPr>
              <a:t>regulilor</a:t>
            </a:r>
            <a:r>
              <a:rPr lang="en-US" sz="2200" dirty="0">
                <a:latin typeface="Oswald Regular" panose="02000503000000000000"/>
              </a:rPr>
              <a:t> de </a:t>
            </a:r>
            <a:r>
              <a:rPr lang="en-US" sz="2200" dirty="0" err="1">
                <a:latin typeface="Oswald Regular" panose="02000503000000000000"/>
              </a:rPr>
              <a:t>corelare</a:t>
            </a:r>
            <a:endParaRPr lang="en-US" sz="2200" dirty="0">
              <a:latin typeface="Oswald Regular" panose="0200050300000000000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200" dirty="0" err="1">
                <a:latin typeface="Oswald Regular" panose="02000503000000000000"/>
              </a:rPr>
              <a:t>Vizualizare</a:t>
            </a:r>
            <a:r>
              <a:rPr lang="en-US" sz="2200" dirty="0">
                <a:latin typeface="Oswald Regular" panose="02000503000000000000"/>
              </a:rPr>
              <a:t> </a:t>
            </a:r>
            <a:r>
              <a:rPr lang="en-US" sz="2200" dirty="0" err="1">
                <a:latin typeface="Oswald Regular" panose="02000503000000000000"/>
              </a:rPr>
              <a:t>indicatori</a:t>
            </a:r>
            <a:r>
              <a:rPr lang="en-US" sz="2200" dirty="0">
                <a:latin typeface="Oswald Regular" panose="02000503000000000000"/>
              </a:rPr>
              <a:t> de </a:t>
            </a:r>
            <a:r>
              <a:rPr lang="en-US" sz="2200" dirty="0" err="1">
                <a:latin typeface="Oswald Regular" panose="02000503000000000000"/>
              </a:rPr>
              <a:t>corelare</a:t>
            </a:r>
            <a:r>
              <a:rPr lang="en-US" sz="2200" dirty="0">
                <a:latin typeface="Oswald Regular" panose="02000503000000000000"/>
              </a:rPr>
              <a:t> </a:t>
            </a:r>
            <a:r>
              <a:rPr lang="en-US" sz="2200" dirty="0" err="1">
                <a:latin typeface="Oswald Regular" panose="02000503000000000000"/>
              </a:rPr>
              <a:t>pe</a:t>
            </a:r>
            <a:r>
              <a:rPr lang="en-US" sz="2200" dirty="0">
                <a:latin typeface="Oswald Regular" panose="02000503000000000000"/>
              </a:rPr>
              <a:t> </a:t>
            </a:r>
            <a:r>
              <a:rPr lang="en-US" sz="2200" dirty="0" err="1">
                <a:latin typeface="Oswald Regular" panose="02000503000000000000"/>
              </a:rPr>
              <a:t>harta</a:t>
            </a:r>
            <a:r>
              <a:rPr lang="en-US" sz="2200" dirty="0">
                <a:latin typeface="Oswald Regular" panose="02000503000000000000"/>
              </a:rPr>
              <a:t> </a:t>
            </a:r>
            <a:r>
              <a:rPr lang="en-US" sz="2200" dirty="0" err="1">
                <a:latin typeface="Oswald Regular" panose="02000503000000000000"/>
              </a:rPr>
              <a:t>statistică</a:t>
            </a:r>
            <a:endParaRPr lang="en-US" sz="2200" dirty="0">
              <a:latin typeface="Oswald Regular" panose="02000503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475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Oswald Regular" panose="02000503000000000000"/>
              </a:rPr>
              <a:t>Ce </a:t>
            </a:r>
            <a:r>
              <a:rPr lang="en-US" dirty="0" err="1">
                <a:latin typeface="Oswald Regular" panose="02000503000000000000"/>
              </a:rPr>
              <a:t>reprezintă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procesul</a:t>
            </a:r>
            <a:r>
              <a:rPr lang="en-US" dirty="0">
                <a:latin typeface="Oswald Regular" panose="02000503000000000000"/>
              </a:rPr>
              <a:t> de </a:t>
            </a:r>
            <a:r>
              <a:rPr lang="en-US" dirty="0" err="1">
                <a:latin typeface="Oswald Regular" panose="02000503000000000000"/>
              </a:rPr>
              <a:t>corelare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cadastrală</a:t>
            </a:r>
            <a:r>
              <a:rPr lang="en-US" dirty="0">
                <a:latin typeface="Oswald Regular" panose="02000503000000000000"/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63584269"/>
              </p:ext>
            </p:extLst>
          </p:nvPr>
        </p:nvGraphicFramePr>
        <p:xfrm>
          <a:off x="1017877" y="1412776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88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latin typeface="Oswald Regular" panose="02000503000000000000"/>
              </a:rPr>
              <a:t>2. </a:t>
            </a:r>
            <a:r>
              <a:rPr lang="en-US" dirty="0" err="1">
                <a:latin typeface="Oswald Regular" panose="02000503000000000000"/>
              </a:rPr>
              <a:t>Tipuri</a:t>
            </a:r>
            <a:r>
              <a:rPr lang="en-US" dirty="0">
                <a:latin typeface="Oswald Regular" panose="02000503000000000000"/>
              </a:rPr>
              <a:t> de </a:t>
            </a:r>
            <a:r>
              <a:rPr lang="en-US" dirty="0" err="1">
                <a:latin typeface="Oswald Regular" panose="02000503000000000000"/>
              </a:rPr>
              <a:t>utilizatori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90801440"/>
              </p:ext>
            </p:extLst>
          </p:nvPr>
        </p:nvGraphicFramePr>
        <p:xfrm>
          <a:off x="251521" y="1556791"/>
          <a:ext cx="8424935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19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3.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err="1">
                <a:latin typeface="Oswald Regular" panose="02000503000000000000"/>
              </a:rPr>
              <a:t>declarație</a:t>
            </a:r>
            <a:r>
              <a:rPr lang="es-ES" dirty="0">
                <a:latin typeface="Oswald Regular" panose="02000503000000000000"/>
              </a:rPr>
              <a:t> – </a:t>
            </a:r>
            <a:r>
              <a:rPr lang="es-ES" dirty="0" err="1">
                <a:latin typeface="Oswald Regular" panose="02000503000000000000"/>
              </a:rPr>
              <a:t>declanșare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99"/>
          <a:stretch/>
        </p:blipFill>
        <p:spPr bwMode="auto">
          <a:xfrm>
            <a:off x="557129" y="2232596"/>
            <a:ext cx="8113243" cy="169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4"/>
          <a:srcRect b="20876"/>
          <a:stretch/>
        </p:blipFill>
        <p:spPr>
          <a:xfrm>
            <a:off x="467544" y="4679986"/>
            <a:ext cx="8202828" cy="143668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7130" y="1565695"/>
            <a:ext cx="8133198" cy="541542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sz="1600" dirty="0">
                  <a:latin typeface="Oswald Regular" panose="02000503000000000000"/>
                </a:rPr>
                <a:t>Utilizatorul</a:t>
              </a:r>
              <a:r>
                <a:rPr lang="en-US" altLang="en-US" sz="1600" dirty="0">
                  <a:latin typeface="Oswald Regular" panose="02000503000000000000"/>
                </a:rPr>
                <a:t> “Operator RAN </a:t>
              </a:r>
              <a:r>
                <a:rPr lang="en-US" altLang="en-US" sz="1600" dirty="0" err="1">
                  <a:latin typeface="Oswald Regular" panose="02000503000000000000"/>
                </a:rPr>
                <a:t>corelare</a:t>
              </a:r>
              <a:r>
                <a:rPr lang="en-US" altLang="en-US" sz="1600" dirty="0">
                  <a:latin typeface="Oswald Regular" panose="02000503000000000000"/>
                </a:rPr>
                <a:t>”</a:t>
              </a:r>
              <a:r>
                <a:rPr lang="ro-RO" altLang="en-US" sz="1600" dirty="0">
                  <a:latin typeface="Oswald Regular" panose="02000503000000000000"/>
                </a:rPr>
                <a:t> selectează județul, UAT-ul și anul pentru care dorește să pornească procesul de corelare și accesează butonul</a:t>
              </a:r>
              <a:r>
                <a:rPr lang="en-US" altLang="en-US" sz="1600" dirty="0">
                  <a:latin typeface="Oswald Regular" panose="02000503000000000000"/>
                </a:rPr>
                <a:t>:</a:t>
              </a:r>
              <a:endParaRPr lang="ro-RO" altLang="en-US" sz="1600" dirty="0">
                <a:latin typeface="Oswald Regular" panose="02000503000000000000"/>
              </a:endParaRPr>
            </a:p>
          </p:txBody>
        </p:sp>
      </p:grpSp>
      <p:pic>
        <p:nvPicPr>
          <p:cNvPr id="8" name="Picture 3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06946"/>
            <a:ext cx="2550105" cy="2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77085" y="3972345"/>
            <a:ext cx="8133198" cy="541542"/>
            <a:chOff x="0" y="239312"/>
            <a:chExt cx="8133198" cy="541542"/>
          </a:xfrm>
        </p:grpSpPr>
        <p:sp>
          <p:nvSpPr>
            <p:cNvPr id="18" name="Rectangle 17"/>
            <p:cNvSpPr/>
            <p:nvPr/>
          </p:nvSpPr>
          <p:spPr>
            <a:xfrm>
              <a:off x="0" y="239312"/>
              <a:ext cx="8095277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sz="1600" dirty="0">
                  <a:latin typeface="Oswald Regular" panose="02000503000000000000"/>
                </a:rPr>
                <a:t>Utilizatorul</a:t>
              </a:r>
              <a:r>
                <a:rPr lang="en-US" altLang="en-US" sz="1600" dirty="0">
                  <a:latin typeface="Oswald Regular" panose="02000503000000000000"/>
                </a:rPr>
                <a:t> “Operator UAT </a:t>
              </a:r>
              <a:r>
                <a:rPr lang="en-US" altLang="en-US" sz="1600" dirty="0" err="1">
                  <a:latin typeface="Oswald Regular" panose="02000503000000000000"/>
                </a:rPr>
                <a:t>corelare</a:t>
              </a:r>
              <a:r>
                <a:rPr lang="en-US" altLang="en-US" sz="1600" dirty="0">
                  <a:latin typeface="Oswald Regular" panose="02000503000000000000"/>
                </a:rPr>
                <a:t>”</a:t>
              </a:r>
              <a:r>
                <a:rPr lang="ro-RO" altLang="en-US" sz="1600" dirty="0">
                  <a:latin typeface="Oswald Regular" panose="02000503000000000000"/>
                </a:rPr>
                <a:t> selectează anul pentru care dorește să pornească procesul de corelare și accesează butonul</a:t>
              </a:r>
              <a:r>
                <a:rPr lang="en-US" altLang="en-US" sz="1600" dirty="0">
                  <a:latin typeface="Oswald Regular" panose="02000503000000000000"/>
                </a:rPr>
                <a:t>:</a:t>
              </a:r>
              <a:endParaRPr lang="ro-RO" altLang="en-US" sz="1600" dirty="0">
                <a:latin typeface="Oswald Regular" panose="02000503000000000000"/>
              </a:endParaRPr>
            </a:p>
          </p:txBody>
        </p:sp>
      </p:grpSp>
      <p:pic>
        <p:nvPicPr>
          <p:cNvPr id="12" name="Picture 3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34827"/>
            <a:ext cx="2506081" cy="26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3.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err="1">
                <a:latin typeface="Oswald Regular" panose="02000503000000000000"/>
              </a:rPr>
              <a:t>declarație</a:t>
            </a:r>
            <a:r>
              <a:rPr lang="es-ES" dirty="0">
                <a:latin typeface="Oswald Regular" panose="02000503000000000000"/>
              </a:rPr>
              <a:t> – </a:t>
            </a:r>
            <a:r>
              <a:rPr lang="es-ES" dirty="0" err="1">
                <a:latin typeface="Oswald Regular" panose="02000503000000000000"/>
              </a:rPr>
              <a:t>declanșare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57130" y="1565695"/>
            <a:ext cx="8133198" cy="351137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sz="1600" dirty="0">
                  <a:latin typeface="Oswald Regular" panose="02000503000000000000"/>
                </a:rPr>
                <a:t>Utilizatorul consultă stadiul procesului de corelare în jurnalul de rezultate.</a:t>
              </a:r>
            </a:p>
          </p:txBody>
        </p:sp>
      </p:grpSp>
      <p:pic>
        <p:nvPicPr>
          <p:cNvPr id="20" name="Picture 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0" y="1925736"/>
            <a:ext cx="8113242" cy="23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63946" y="4319394"/>
            <a:ext cx="8133198" cy="693782"/>
            <a:chOff x="96402" y="267044"/>
            <a:chExt cx="8133198" cy="454358"/>
          </a:xfrm>
        </p:grpSpPr>
        <p:sp>
          <p:nvSpPr>
            <p:cNvPr id="28" name="Rectangle 27"/>
            <p:cNvSpPr/>
            <p:nvPr/>
          </p:nvSpPr>
          <p:spPr>
            <a:xfrm>
              <a:off x="96402" y="267044"/>
              <a:ext cx="8133198" cy="454358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30187" y="267044"/>
              <a:ext cx="7969226" cy="454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ro-RO" altLang="en-US" sz="1400" dirty="0">
                  <a:latin typeface="Oswald Regular" panose="02000503000000000000"/>
                </a:rPr>
                <a:t>Procesele de corelare la nivel de declarație pornite manual la comanda utilizatorului sunt cele care au tipul „UAT_DECLARATII” în jurnalul de rezultate.</a:t>
              </a: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ro-RO" altLang="en-US" sz="1400" dirty="0">
                  <a:latin typeface="Oswald Regular" panose="02000503000000000000"/>
                </a:rPr>
                <a:t>Procesele de corelare la nivel de declarație pornite automat sunt marcate cu tipul “DECLARATIE”.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3946" y="5088707"/>
            <a:ext cx="8140014" cy="691612"/>
            <a:chOff x="96402" y="268307"/>
            <a:chExt cx="8133198" cy="541542"/>
          </a:xfrm>
        </p:grpSpPr>
        <p:sp>
          <p:nvSpPr>
            <p:cNvPr id="31" name="Rectangle 30"/>
            <p:cNvSpPr/>
            <p:nvPr/>
          </p:nvSpPr>
          <p:spPr>
            <a:xfrm>
              <a:off x="96402" y="268307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136969" y="303151"/>
              <a:ext cx="7969226" cy="471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ro-RO" altLang="en-US" sz="1400" dirty="0">
                  <a:latin typeface="Oswald Regular" panose="02000503000000000000"/>
                </a:rPr>
                <a:t>Procesele de corelare încă nefinalizate sunt afișate cu starea „Pornit”;</a:t>
              </a: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ro-RO" altLang="en-US" sz="1400" dirty="0">
                  <a:latin typeface="Oswald Regular" panose="02000503000000000000"/>
                </a:rPr>
                <a:t>La finalizarea cu succes a procesului de corelare, acesta este afișat cu starea „Finalizat”;</a:t>
              </a:r>
            </a:p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ro-RO" altLang="en-US" sz="1400" dirty="0">
                  <a:latin typeface="Oswald Regular" panose="02000503000000000000"/>
                </a:rPr>
                <a:t>Dacă procesul de corelare nu se finalizează cu succes, acest lucru este semnalat prin starea „Eșuat” sau “Întrerupt”.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8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3.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err="1">
                <a:latin typeface="Oswald Regular" panose="02000503000000000000"/>
              </a:rPr>
              <a:t>declarație</a:t>
            </a:r>
            <a:r>
              <a:rPr lang="es-ES" dirty="0">
                <a:latin typeface="Oswald Regular" panose="02000503000000000000"/>
              </a:rPr>
              <a:t> – </a:t>
            </a:r>
            <a:r>
              <a:rPr lang="es-ES" dirty="0" err="1">
                <a:latin typeface="Oswald Regular" panose="02000503000000000000"/>
              </a:rPr>
              <a:t>vizualizare</a:t>
            </a:r>
            <a:r>
              <a:rPr lang="es-ES" dirty="0">
                <a:latin typeface="Oswald Regular" panose="02000503000000000000"/>
              </a:rPr>
              <a:t> </a:t>
            </a:r>
            <a:r>
              <a:rPr lang="es-ES" dirty="0" err="1">
                <a:latin typeface="Oswald Regular" panose="02000503000000000000"/>
              </a:rPr>
              <a:t>rezultate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47152" y="1688732"/>
            <a:ext cx="8133198" cy="783185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Pentru a vizualiza rezultatele procesului de corelare, utilizatorul accesează opțiunea “Afiseaza rezultat” pe o declarație pentru care corelarea s-a finalizat cu succes (sau pentru toate).</a:t>
              </a:r>
            </a:p>
          </p:txBody>
        </p:sp>
      </p:grp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557130" y="2603857"/>
            <a:ext cx="8113242" cy="28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Aft>
                <a:spcPts val="600"/>
              </a:spcAft>
            </a:pPr>
            <a:r>
              <a:rPr lang="es-ES" dirty="0">
                <a:latin typeface="Oswald Regular" panose="02000503000000000000"/>
              </a:rPr>
              <a:t>3. </a:t>
            </a:r>
            <a:r>
              <a:rPr lang="es-ES" dirty="0" err="1">
                <a:latin typeface="Oswald Regular" panose="02000503000000000000"/>
              </a:rPr>
              <a:t>Corelare</a:t>
            </a:r>
            <a:r>
              <a:rPr lang="es-ES" dirty="0">
                <a:latin typeface="Oswald Regular" panose="02000503000000000000"/>
              </a:rPr>
              <a:t> la nivel de </a:t>
            </a:r>
            <a:r>
              <a:rPr lang="es-ES" dirty="0" err="1">
                <a:latin typeface="Oswald Regular" panose="02000503000000000000"/>
              </a:rPr>
              <a:t>declarație</a:t>
            </a:r>
            <a:r>
              <a:rPr lang="es-ES" dirty="0">
                <a:latin typeface="Oswald Regular" panose="02000503000000000000"/>
              </a:rPr>
              <a:t> – </a:t>
            </a:r>
            <a:r>
              <a:rPr lang="es-ES" dirty="0" err="1">
                <a:latin typeface="Oswald Regular" panose="02000503000000000000"/>
              </a:rPr>
              <a:t>vizualizare</a:t>
            </a:r>
            <a:r>
              <a:rPr lang="es-ES" dirty="0">
                <a:latin typeface="Oswald Regular" panose="02000503000000000000"/>
              </a:rPr>
              <a:t> </a:t>
            </a:r>
            <a:r>
              <a:rPr lang="es-ES" dirty="0" err="1">
                <a:latin typeface="Oswald Regular" panose="02000503000000000000"/>
              </a:rPr>
              <a:t>rezultate</a:t>
            </a:r>
            <a:endParaRPr lang="en-US" dirty="0">
              <a:latin typeface="Oswald Regular" panose="0200050300000000000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47152" y="1688732"/>
            <a:ext cx="8133198" cy="783185"/>
            <a:chOff x="0" y="239312"/>
            <a:chExt cx="8133198" cy="541542"/>
          </a:xfrm>
        </p:grpSpPr>
        <p:sp>
          <p:nvSpPr>
            <p:cNvPr id="15" name="Rectangle 14"/>
            <p:cNvSpPr/>
            <p:nvPr/>
          </p:nvSpPr>
          <p:spPr>
            <a:xfrm>
              <a:off x="0" y="239312"/>
              <a:ext cx="8133198" cy="541542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312"/>
              <a:ext cx="8113242" cy="541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42900" lvl="0" indent="-342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ro-RO" altLang="en-US" dirty="0">
                  <a:latin typeface="Oswald Regular" panose="02000503000000000000"/>
                </a:rPr>
                <a:t>La accesarea opțiunii “Afiseaza rezultat” se deschide tabelul care conține procentele de corelare calculate de sistem pentru regulile de corelare la nivel de declarație (pentru declarația selectată – sau pentru toate declarațiile din cadrul UAT)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52" y="2603858"/>
            <a:ext cx="8113242" cy="34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9E7F4B32AFA4EB6D989B9B4BB380A" ma:contentTypeVersion="" ma:contentTypeDescription="Create a new document." ma:contentTypeScope="" ma:versionID="dcc5dbc685451158658b522911727c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5B1D29-00DF-45E9-9535-EAF670969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A6C602-2001-4A6B-9D09-52EE5C107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C12D8D-2B68-49B5-B5C5-CEF0815ED503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1208</Words>
  <Application>Microsoft Office PowerPoint</Application>
  <PresentationFormat>On-screen Show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Registrul Agricol Național (RAN)</vt:lpstr>
      <vt:lpstr>Corelare cadastrală</vt:lpstr>
      <vt:lpstr>Corelare cadastrală</vt:lpstr>
      <vt:lpstr>Ce reprezintă procesul de corelare cadastrală?</vt:lpstr>
      <vt:lpstr>2. Tipuri de utilizatori</vt:lpstr>
      <vt:lpstr>3. Corelare la nivel de declarație – declanșare</vt:lpstr>
      <vt:lpstr>3. Corelare la nivel de declarație – declanșare</vt:lpstr>
      <vt:lpstr>3. Corelare la nivel de declarație – vizualizare rezultate</vt:lpstr>
      <vt:lpstr>3. Corelare la nivel de declarație – vizualizare rezultate</vt:lpstr>
      <vt:lpstr>4. Corelare la nivel de UAT– declanșare</vt:lpstr>
      <vt:lpstr>4. Corelare la nivel de UAT– declanșare</vt:lpstr>
      <vt:lpstr>4. Corelare la nivel de UAT– vizualizare rezultate</vt:lpstr>
      <vt:lpstr>4. Corelare la nivel de UAT– vizualizare rezultate</vt:lpstr>
      <vt:lpstr>5. Corelare la nivel de CNP/CUI/NIF – declanșare</vt:lpstr>
      <vt:lpstr>5. Corelare la nivel de CNP/CUI/NIF – declanșare</vt:lpstr>
      <vt:lpstr>5. Corelare la nivel de CNP/CUI/NIF – vizualizare rezultate</vt:lpstr>
      <vt:lpstr>5. Corelare la nivel de CNP/CUI/NIF – vizualizare rezultate</vt:lpstr>
      <vt:lpstr>6. Administrare praguri de evaluare a regulilor de corelare</vt:lpstr>
      <vt:lpstr>6. Administrare praguri de evaluare a regulilor de corelare</vt:lpstr>
      <vt:lpstr>7. Vizualizare indicatori de corelare pe harta statistică</vt:lpstr>
      <vt:lpstr>7. Vizualizare indicatori de corelare pe harta statistică</vt:lpstr>
      <vt:lpstr>7. Vizualizare indicatori de corelare pe harta statistică</vt:lpstr>
      <vt:lpstr>Întrebări și răspunsuri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Registrul Agricol Național</dc:title>
  <dc:creator>Alexandru Mohora</dc:creator>
  <cp:lastModifiedBy>Gabriela Maxim</cp:lastModifiedBy>
  <cp:revision>117</cp:revision>
  <dcterms:created xsi:type="dcterms:W3CDTF">2016-12-30T12:42:30Z</dcterms:created>
  <dcterms:modified xsi:type="dcterms:W3CDTF">2017-01-06T08:20:51Z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0x0101008CA9E7F4B32AFA4EB6D989B9B4BB380A</vt:lpwstr>
  </property>
</Properties>
</file>