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385" r:id="rId3"/>
    <p:sldId id="332" r:id="rId4"/>
    <p:sldId id="375" r:id="rId5"/>
    <p:sldId id="386" r:id="rId6"/>
    <p:sldId id="257" r:id="rId7"/>
    <p:sldId id="258" r:id="rId8"/>
    <p:sldId id="290" r:id="rId9"/>
    <p:sldId id="364" r:id="rId10"/>
    <p:sldId id="365" r:id="rId11"/>
    <p:sldId id="259" r:id="rId12"/>
    <p:sldId id="366" r:id="rId13"/>
    <p:sldId id="367" r:id="rId14"/>
    <p:sldId id="368" r:id="rId15"/>
    <p:sldId id="363" r:id="rId16"/>
    <p:sldId id="370" r:id="rId17"/>
    <p:sldId id="261" r:id="rId18"/>
    <p:sldId id="289" r:id="rId19"/>
    <p:sldId id="351" r:id="rId20"/>
    <p:sldId id="283" r:id="rId21"/>
    <p:sldId id="284" r:id="rId22"/>
    <p:sldId id="285" r:id="rId23"/>
    <p:sldId id="287" r:id="rId24"/>
    <p:sldId id="288" r:id="rId25"/>
    <p:sldId id="371" r:id="rId26"/>
    <p:sldId id="359" r:id="rId27"/>
    <p:sldId id="360" r:id="rId28"/>
    <p:sldId id="353" r:id="rId29"/>
    <p:sldId id="262" r:id="rId30"/>
    <p:sldId id="291" r:id="rId31"/>
    <p:sldId id="269" r:id="rId32"/>
    <p:sldId id="292" r:id="rId33"/>
    <p:sldId id="276" r:id="rId34"/>
    <p:sldId id="293" r:id="rId35"/>
    <p:sldId id="277" r:id="rId36"/>
    <p:sldId id="358" r:id="rId37"/>
    <p:sldId id="278" r:id="rId38"/>
    <p:sldId id="295" r:id="rId39"/>
    <p:sldId id="373" r:id="rId40"/>
    <p:sldId id="374" r:id="rId41"/>
    <p:sldId id="38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99" autoAdjust="0"/>
  </p:normalViewPr>
  <p:slideViewPr>
    <p:cSldViewPr snapToGrid="0" snapToObjects="1">
      <p:cViewPr>
        <p:scale>
          <a:sx n="100" d="100"/>
          <a:sy n="100" d="100"/>
        </p:scale>
        <p:origin x="19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B7DB8-3960-4C86-B83A-F66B148A90B8}" type="datetimeFigureOut">
              <a:rPr lang="ro-RO" smtClean="0"/>
              <a:t>03.05.2026</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CB839-75C5-4117-A17A-A64DBE2B80FF}" type="slidenum">
              <a:rPr lang="ro-RO" smtClean="0"/>
              <a:t>‹#›</a:t>
            </a:fld>
            <a:endParaRPr lang="ro-RO"/>
          </a:p>
        </p:txBody>
      </p:sp>
    </p:spTree>
    <p:extLst>
      <p:ext uri="{BB962C8B-B14F-4D97-AF65-F5344CB8AC3E}">
        <p14:creationId xmlns:p14="http://schemas.microsoft.com/office/powerpoint/2010/main" val="138963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1200" dirty="0"/>
          </a:p>
        </p:txBody>
      </p:sp>
      <p:sp>
        <p:nvSpPr>
          <p:cNvPr id="4" name="Slide Number Placeholder 3"/>
          <p:cNvSpPr>
            <a:spLocks noGrp="1"/>
          </p:cNvSpPr>
          <p:nvPr>
            <p:ph type="sldNum" sz="quarter" idx="10"/>
          </p:nvPr>
        </p:nvSpPr>
        <p:spPr/>
        <p:txBody>
          <a:bodyPr/>
          <a:lstStyle/>
          <a:p>
            <a:fld id="{9FDCB839-75C5-4117-A17A-A64DBE2B80FF}" type="slidenum">
              <a:rPr lang="ro-RO" smtClean="0"/>
              <a:t>3</a:t>
            </a:fld>
            <a:endParaRPr lang="ro-RO"/>
          </a:p>
        </p:txBody>
      </p:sp>
    </p:spTree>
    <p:extLst>
      <p:ext uri="{BB962C8B-B14F-4D97-AF65-F5344CB8AC3E}">
        <p14:creationId xmlns:p14="http://schemas.microsoft.com/office/powerpoint/2010/main" val="348766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1200" dirty="0"/>
          </a:p>
        </p:txBody>
      </p:sp>
      <p:sp>
        <p:nvSpPr>
          <p:cNvPr id="4" name="Slide Number Placeholder 3"/>
          <p:cNvSpPr>
            <a:spLocks noGrp="1"/>
          </p:cNvSpPr>
          <p:nvPr>
            <p:ph type="sldNum" sz="quarter" idx="10"/>
          </p:nvPr>
        </p:nvSpPr>
        <p:spPr/>
        <p:txBody>
          <a:bodyPr/>
          <a:lstStyle/>
          <a:p>
            <a:fld id="{9FDCB839-75C5-4117-A17A-A64DBE2B80FF}" type="slidenum">
              <a:rPr lang="ro-RO" smtClean="0"/>
              <a:t>6</a:t>
            </a:fld>
            <a:endParaRPr lang="ro-RO"/>
          </a:p>
        </p:txBody>
      </p:sp>
    </p:spTree>
    <p:extLst>
      <p:ext uri="{BB962C8B-B14F-4D97-AF65-F5344CB8AC3E}">
        <p14:creationId xmlns:p14="http://schemas.microsoft.com/office/powerpoint/2010/main" val="172482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FDCB839-75C5-4117-A17A-A64DBE2B80FF}" type="slidenum">
              <a:rPr lang="ro-RO" smtClean="0"/>
              <a:t>7</a:t>
            </a:fld>
            <a:endParaRPr lang="ro-RO"/>
          </a:p>
        </p:txBody>
      </p:sp>
    </p:spTree>
    <p:extLst>
      <p:ext uri="{BB962C8B-B14F-4D97-AF65-F5344CB8AC3E}">
        <p14:creationId xmlns:p14="http://schemas.microsoft.com/office/powerpoint/2010/main" val="92271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Ce este o schiță? Schița este versiunea de lucru a unei acțiuni. Este locul unde Referentul pregătește totul înainte ca Supervizorul să verifice și să aprobe. Gândește‑te la schiță ca la un draft, o ciornă, o lucrare în pregătire</a:t>
            </a:r>
          </a:p>
          <a:p>
            <a:endParaRPr lang="ro-RO" dirty="0"/>
          </a:p>
        </p:txBody>
      </p:sp>
      <p:sp>
        <p:nvSpPr>
          <p:cNvPr id="4" name="Slide Number Placeholder 3"/>
          <p:cNvSpPr>
            <a:spLocks noGrp="1"/>
          </p:cNvSpPr>
          <p:nvPr>
            <p:ph type="sldNum" sz="quarter" idx="10"/>
          </p:nvPr>
        </p:nvSpPr>
        <p:spPr/>
        <p:txBody>
          <a:bodyPr/>
          <a:lstStyle/>
          <a:p>
            <a:fld id="{9FDCB839-75C5-4117-A17A-A64DBE2B80FF}" type="slidenum">
              <a:rPr lang="ro-RO" smtClean="0"/>
              <a:t>8</a:t>
            </a:fld>
            <a:endParaRPr lang="ro-RO"/>
          </a:p>
        </p:txBody>
      </p:sp>
    </p:spTree>
    <p:extLst>
      <p:ext uri="{BB962C8B-B14F-4D97-AF65-F5344CB8AC3E}">
        <p14:creationId xmlns:p14="http://schemas.microsoft.com/office/powerpoint/2010/main" val="84490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FDCB839-75C5-4117-A17A-A64DBE2B80FF}" type="slidenum">
              <a:rPr lang="ro-RO" smtClean="0"/>
              <a:t>11</a:t>
            </a:fld>
            <a:endParaRPr lang="ro-RO"/>
          </a:p>
        </p:txBody>
      </p:sp>
    </p:spTree>
    <p:extLst>
      <p:ext uri="{BB962C8B-B14F-4D97-AF65-F5344CB8AC3E}">
        <p14:creationId xmlns:p14="http://schemas.microsoft.com/office/powerpoint/2010/main" val="319277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FDCB839-75C5-4117-A17A-A64DBE2B80FF}" type="slidenum">
              <a:rPr lang="ro-RO" smtClean="0"/>
              <a:t>19</a:t>
            </a:fld>
            <a:endParaRPr lang="ro-RO"/>
          </a:p>
        </p:txBody>
      </p:sp>
    </p:spTree>
    <p:extLst>
      <p:ext uri="{BB962C8B-B14F-4D97-AF65-F5344CB8AC3E}">
        <p14:creationId xmlns:p14="http://schemas.microsoft.com/office/powerpoint/2010/main" val="3564011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FDCB839-75C5-4117-A17A-A64DBE2B80FF}" type="slidenum">
              <a:rPr lang="ro-RO" smtClean="0"/>
              <a:t>24</a:t>
            </a:fld>
            <a:endParaRPr lang="ro-RO"/>
          </a:p>
        </p:txBody>
      </p:sp>
    </p:spTree>
    <p:extLst>
      <p:ext uri="{BB962C8B-B14F-4D97-AF65-F5344CB8AC3E}">
        <p14:creationId xmlns:p14="http://schemas.microsoft.com/office/powerpoint/2010/main" val="326171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86"/>
            <a:ext cx="8229600" cy="762000"/>
          </a:xfrm>
        </p:spPr>
        <p:txBody>
          <a:bodyPr/>
          <a:lstStyle>
            <a:lvl1pPr algn="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Header Bar"/>
          <p:cNvSpPr>
            <a:spLocks noGrp="1"/>
          </p:cNvSpPr>
          <p:nvPr userDrawn="1"/>
        </p:nvSpPr>
        <p:spPr>
          <a:xfrm>
            <a:off x="0" y="0"/>
            <a:ext cx="9144000" cy="1066800"/>
          </a:xfrm>
          <a:prstGeom prst="rect">
            <a:avLst/>
          </a:prstGeom>
          <a:solidFill>
            <a:srgbClr val="1A2B4A"/>
          </a:solidFill>
          <a:ln>
            <a:noFill/>
          </a:ln>
        </p:spPr>
        <p:txBody>
          <a:bodyPr/>
          <a:lstStyle/>
          <a:p>
            <a:endParaRPr lang="ro-RO"/>
          </a:p>
        </p:txBody>
      </p:sp>
      <p:sp>
        <p:nvSpPr>
          <p:cNvPr id="101" name="Accent Line"/>
          <p:cNvSpPr>
            <a:spLocks noGrp="1"/>
          </p:cNvSpPr>
          <p:nvPr userDrawn="1"/>
        </p:nvSpPr>
        <p:spPr>
          <a:xfrm>
            <a:off x="0" y="1066800"/>
            <a:ext cx="9144000" cy="76200"/>
          </a:xfrm>
          <a:prstGeom prst="rect">
            <a:avLst/>
          </a:prstGeom>
          <a:solidFill>
            <a:srgbClr val="0066CC"/>
          </a:solidFill>
          <a:ln>
            <a:noFill/>
          </a:ln>
        </p:spPr>
        <p:txBody>
          <a:bodyPr/>
          <a:lstStyle/>
          <a:p>
            <a:endParaRPr lang="ro-RO"/>
          </a:p>
        </p:txBody>
      </p:sp>
      <p:sp>
        <p:nvSpPr>
          <p:cNvPr id="2" name="Title Placeholder 1"/>
          <p:cNvSpPr>
            <a:spLocks noGrp="1"/>
          </p:cNvSpPr>
          <p:nvPr>
            <p:ph type="title"/>
          </p:nvPr>
        </p:nvSpPr>
        <p:spPr>
          <a:xfrm>
            <a:off x="457200" y="152400"/>
            <a:ext cx="8229600" cy="762000"/>
          </a:xfrm>
          <a:prstGeom prst="rect">
            <a:avLst/>
          </a:prstGeom>
          <a:noFill/>
        </p:spPr>
        <p:txBody>
          <a:bodyPr vert="horz" lIns="91440" tIns="45720" rIns="91440" bIns="45720" rtlCol="0" anchor="ctr">
            <a:normAutofit/>
          </a:bodyPr>
          <a:lstStyle>
            <a:lvl1pPr algn="l">
              <a:defRPr sz="2800" b="1" kern="1200">
                <a:solidFill>
                  <a:srgbClr val="FFFFFF"/>
                </a:solidFill>
                <a:latin typeface="Trebuchet MS"/>
              </a:defRPr>
            </a:lvl1pPr>
          </a:lstStyle>
          <a:p>
            <a:r>
              <a:rPr lang="ro-RO" dirty="0"/>
              <a:t>                        </a:t>
            </a:r>
            <a:r>
              <a:rPr lang="en-US" dirty="0"/>
              <a:t>Click to edit Master title style</a:t>
            </a:r>
          </a:p>
        </p:txBody>
      </p:sp>
      <p:sp>
        <p:nvSpPr>
          <p:cNvPr id="3" name="Text Placeholder 2"/>
          <p:cNvSpPr>
            <a:spLocks noGrp="1"/>
          </p:cNvSpPr>
          <p:nvPr>
            <p:ph type="body" idx="1"/>
          </p:nvPr>
        </p:nvSpPr>
        <p:spPr>
          <a:xfrm>
            <a:off x="457200" y="1219200"/>
            <a:ext cx="8229600" cy="4831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pic>
        <p:nvPicPr>
          <p:cNvPr id="7" name="Picture 6"/>
          <p:cNvPicPr>
            <a:picLocks noChangeAspect="1"/>
          </p:cNvPicPr>
          <p:nvPr userDrawn="1"/>
        </p:nvPicPr>
        <p:blipFill>
          <a:blip r:embed="rId13"/>
          <a:stretch>
            <a:fillRect/>
          </a:stretch>
        </p:blipFill>
        <p:spPr>
          <a:xfrm>
            <a:off x="7181850" y="6169025"/>
            <a:ext cx="1504950" cy="552450"/>
          </a:xfrm>
          <a:prstGeom prst="rect">
            <a:avLst/>
          </a:prstGeom>
        </p:spPr>
      </p:pic>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457200" rtl="0" eaLnBrk="1" latinLnBrk="0" hangingPunct="1">
        <a:spcBef>
          <a:spcPct val="0"/>
        </a:spcBef>
        <a:buNone/>
        <a:defRPr sz="2800" b="1" kern="1200">
          <a:solidFill>
            <a:srgbClr val="FFFFFF"/>
          </a:solidFill>
          <a:latin typeface="Trebuchet M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58q7BOCLYQw&amp;list=PLYWXQzC8an1bxSFDBcAoR9Yoo7qm0hWb9&amp;index=2&amp;pp=iAQB" TargetMode="External"/><Relationship Id="rId7" Type="http://schemas.openxmlformats.org/officeDocument/2006/relationships/hyperlink" Target="https://www.youtube.com/watch?v=aH3EF0HQHRs&amp;list=PLYWXQzC8an1bxSFDBcAoR9Yoo7qm0hWb9&amp;index=6&amp;pp=iAQB" TargetMode="External"/><Relationship Id="rId2" Type="http://schemas.openxmlformats.org/officeDocument/2006/relationships/hyperlink" Target="https://www.youtube.com/watch?v=uLhlZYbMZg8&amp;list=PLYWXQzC8an1bxSFDBcAoR9Yoo7qm0hWb9&amp;index=1&amp;pp=iAQB" TargetMode="External"/><Relationship Id="rId1" Type="http://schemas.openxmlformats.org/officeDocument/2006/relationships/slideLayout" Target="../slideLayouts/slideLayout2.xml"/><Relationship Id="rId6" Type="http://schemas.openxmlformats.org/officeDocument/2006/relationships/hyperlink" Target="https://www.youtube.com/watch?v=LaNk72Cgp50&amp;list=PLYWXQzC8an1bxSFDBcAoR9Yoo7qm0hWb9&amp;index=5&amp;pp=iAQB" TargetMode="External"/><Relationship Id="rId5" Type="http://schemas.openxmlformats.org/officeDocument/2006/relationships/hyperlink" Target="https://www.youtube.com/watch?v=duKnqHLMchE&amp;list=PLYWXQzC8an1bxSFDBcAoR9Yoo7qm0hWb9&amp;index=4&amp;pp=iAQB" TargetMode="External"/><Relationship Id="rId4" Type="http://schemas.openxmlformats.org/officeDocument/2006/relationships/hyperlink" Target="https://www.youtube.com/watch?v=dT7maxrddXE&amp;list=PLYWXQzC8an1bxSFDBcAoR9Yoo7qm0hWb9&amp;index=3&amp;pp=iAQB"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zkg9kDErENA&amp;list=PLYWXQzC8an1bxSFDBcAoR9Yoo7qm0hWb9&amp;index=8&amp;pp=iAQB0gcJCdMKAYcqIYzv" TargetMode="External"/><Relationship Id="rId7" Type="http://schemas.openxmlformats.org/officeDocument/2006/relationships/hyperlink" Target="https://www.youtube.com/watch?v=BvQINomPm2I&amp;list=PLYWXQzC8an1bxSFDBcAoR9Yoo7qm0hWb9&amp;index=12&amp;pp=iAQB" TargetMode="External"/><Relationship Id="rId2" Type="http://schemas.openxmlformats.org/officeDocument/2006/relationships/hyperlink" Target="https://www.youtube.com/watch?v=51gicGkRMeE&amp;list=PLYWXQzC8an1bxSFDBcAoR9Yoo7qm0hWb9&amp;index=7&amp;pp=iAQB" TargetMode="External"/><Relationship Id="rId1" Type="http://schemas.openxmlformats.org/officeDocument/2006/relationships/slideLayout" Target="../slideLayouts/slideLayout2.xml"/><Relationship Id="rId6" Type="http://schemas.openxmlformats.org/officeDocument/2006/relationships/hyperlink" Target="https://www.youtube.com/watch?v=mzXz75im4-g&amp;list=PLYWXQzC8an1bxSFDBcAoR9Yoo7qm0hWb9&amp;index=11&amp;pp=iAQB" TargetMode="External"/><Relationship Id="rId5" Type="http://schemas.openxmlformats.org/officeDocument/2006/relationships/hyperlink" Target="https://www.youtube.com/watch?v=Qwpmjc74AFI&amp;list=PLYWXQzC8an1bxSFDBcAoR9Yoo7qm0hWb9&amp;index=10&amp;pp=iAQB" TargetMode="External"/><Relationship Id="rId4" Type="http://schemas.openxmlformats.org/officeDocument/2006/relationships/hyperlink" Target="https://www.youtube.com/watch?v=0nQtBqj_tlw&amp;list=PLYWXQzC8an1bxSFDBcAoR9Yoo7qm0hWb9&amp;index=9&amp;pp=iAQB"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ImportDateValidare.web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4016"/>
            <a:ext cx="7772400" cy="1470025"/>
          </a:xfrm>
        </p:spPr>
        <p:txBody>
          <a:bodyPr>
            <a:normAutofit/>
          </a:bodyPr>
          <a:lstStyle/>
          <a:p>
            <a:pPr algn="ctr"/>
            <a:r>
              <a:rPr lang="pt-BR" sz="4000" b="1" dirty="0">
                <a:solidFill>
                  <a:schemeClr val="accent1"/>
                </a:solidFill>
              </a:rPr>
              <a:t>Registrul Electronic Național </a:t>
            </a:r>
            <a:r>
              <a:rPr lang="ro-RO" sz="4000" b="1" dirty="0">
                <a:solidFill>
                  <a:schemeClr val="accent1"/>
                </a:solidFill>
              </a:rPr>
              <a:t>al </a:t>
            </a:r>
            <a:r>
              <a:rPr lang="pt-BR" sz="4000" b="1" dirty="0">
                <a:solidFill>
                  <a:schemeClr val="accent1"/>
                </a:solidFill>
              </a:rPr>
              <a:t> Nomenclatur</a:t>
            </a:r>
            <a:r>
              <a:rPr lang="ro-RO" sz="4000" b="1" dirty="0">
                <a:solidFill>
                  <a:schemeClr val="accent1"/>
                </a:solidFill>
              </a:rPr>
              <a:t>ii</a:t>
            </a:r>
            <a:r>
              <a:rPr lang="pt-BR" sz="4000" b="1" dirty="0">
                <a:solidFill>
                  <a:schemeClr val="accent1"/>
                </a:solidFill>
              </a:rPr>
              <a:t> Stradal</a:t>
            </a:r>
            <a:r>
              <a:rPr lang="ro-RO" sz="4000" b="1" dirty="0">
                <a:solidFill>
                  <a:schemeClr val="accent1"/>
                </a:solidFill>
              </a:rPr>
              <a:t>e</a:t>
            </a:r>
            <a:endParaRPr sz="4000" b="1" dirty="0">
              <a:solidFill>
                <a:schemeClr val="accent1"/>
              </a:solidFill>
            </a:endParaRPr>
          </a:p>
        </p:txBody>
      </p:sp>
      <p:sp>
        <p:nvSpPr>
          <p:cNvPr id="3" name="Rectangle 2"/>
          <p:cNvSpPr/>
          <p:nvPr/>
        </p:nvSpPr>
        <p:spPr>
          <a:xfrm>
            <a:off x="685800" y="3207988"/>
            <a:ext cx="8120876" cy="523220"/>
          </a:xfrm>
          <a:prstGeom prst="rect">
            <a:avLst/>
          </a:prstGeom>
        </p:spPr>
        <p:txBody>
          <a:bodyPr wrap="square">
            <a:spAutoFit/>
          </a:bodyPr>
          <a:lstStyle/>
          <a:p>
            <a:pPr algn="ctr"/>
            <a:r>
              <a:rPr lang="ro-RO" sz="2800" b="1" dirty="0"/>
              <a:t>Sesiune de instruire pentru reprezentanții UAT-urilor</a:t>
            </a:r>
          </a:p>
        </p:txBody>
      </p:sp>
      <p:sp>
        <p:nvSpPr>
          <p:cNvPr id="5" name="Rectangle 4"/>
          <p:cNvSpPr/>
          <p:nvPr/>
        </p:nvSpPr>
        <p:spPr>
          <a:xfrm>
            <a:off x="2891929" y="134166"/>
            <a:ext cx="2517353" cy="830997"/>
          </a:xfrm>
          <a:prstGeom prst="rect">
            <a:avLst/>
          </a:prstGeom>
        </p:spPr>
        <p:txBody>
          <a:bodyPr wrap="square">
            <a:spAutoFit/>
          </a:bodyPr>
          <a:lstStyle/>
          <a:p>
            <a:pPr algn="ctr"/>
            <a:r>
              <a:rPr lang="ro-RO" sz="3600" dirty="0">
                <a:solidFill>
                  <a:schemeClr val="bg1"/>
                </a:solidFill>
              </a:rPr>
              <a:t> </a:t>
            </a:r>
            <a:r>
              <a:rPr lang="ro-RO" sz="4800" dirty="0">
                <a:solidFill>
                  <a:schemeClr val="bg1"/>
                </a:solidFill>
              </a:rPr>
              <a:t>RENNS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19" y="274638"/>
            <a:ext cx="8229600" cy="628745"/>
          </a:xfrm>
        </p:spPr>
        <p:txBody>
          <a:bodyPr>
            <a:normAutofit fontScale="90000"/>
          </a:bodyPr>
          <a:lstStyle/>
          <a:p>
            <a:pPr algn="l"/>
            <a:r>
              <a:rPr lang="ro-RO" sz="3200" dirty="0"/>
              <a:t/>
            </a:r>
            <a:br>
              <a:rPr lang="ro-RO" sz="3200" dirty="0"/>
            </a:br>
            <a:r>
              <a:rPr lang="fr-FR" sz="3200" dirty="0"/>
              <a:t>Ce NU </a:t>
            </a:r>
            <a:r>
              <a:rPr lang="fr-FR" sz="3200" dirty="0" err="1"/>
              <a:t>poate</a:t>
            </a:r>
            <a:r>
              <a:rPr lang="fr-FR" sz="3200" dirty="0"/>
              <a:t> face un </a:t>
            </a:r>
            <a:r>
              <a:rPr lang="fr-FR" sz="3200" dirty="0" err="1"/>
              <a:t>Referent</a:t>
            </a:r>
            <a:r>
              <a:rPr lang="ro-RO" sz="3200" dirty="0"/>
              <a:t>?</a:t>
            </a:r>
            <a:br>
              <a:rPr lang="ro-RO" sz="3200" dirty="0"/>
            </a:br>
            <a:endParaRPr lang="ro-RO" sz="3200" dirty="0"/>
          </a:p>
        </p:txBody>
      </p:sp>
      <p:sp>
        <p:nvSpPr>
          <p:cNvPr id="3" name="Content Placeholder 2"/>
          <p:cNvSpPr>
            <a:spLocks noGrp="1"/>
          </p:cNvSpPr>
          <p:nvPr>
            <p:ph idx="1"/>
          </p:nvPr>
        </p:nvSpPr>
        <p:spPr>
          <a:xfrm>
            <a:off x="457200" y="2220686"/>
            <a:ext cx="8229600" cy="3829677"/>
          </a:xfrm>
        </p:spPr>
        <p:txBody>
          <a:bodyPr>
            <a:normAutofit/>
          </a:bodyPr>
          <a:lstStyle/>
          <a:p>
            <a:r>
              <a:rPr lang="ro-RO" sz="2000" b="1" dirty="0"/>
              <a:t>Nu poate aproba sau publica acțiuni</a:t>
            </a:r>
            <a:r>
              <a:rPr lang="ro-RO" sz="2000" dirty="0"/>
              <a:t> – aceste etape aparțin exclusiv Supervizorului.</a:t>
            </a:r>
          </a:p>
          <a:p>
            <a:r>
              <a:rPr lang="ro-RO" sz="2000" b="1" dirty="0"/>
              <a:t>Nu poate modifica nomenclatoare</a:t>
            </a:r>
            <a:r>
              <a:rPr lang="ro-RO" sz="2000" dirty="0"/>
              <a:t> – această responsabilitate aparține Administratorului ANCPI.</a:t>
            </a:r>
          </a:p>
        </p:txBody>
      </p:sp>
    </p:spTree>
    <p:extLst>
      <p:ext uri="{BB962C8B-B14F-4D97-AF65-F5344CB8AC3E}">
        <p14:creationId xmlns:p14="http://schemas.microsoft.com/office/powerpoint/2010/main" val="3432979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605"/>
            <a:ext cx="8229600" cy="503694"/>
          </a:xfrm>
        </p:spPr>
        <p:txBody>
          <a:bodyPr>
            <a:normAutofit fontScale="90000"/>
          </a:bodyPr>
          <a:lstStyle/>
          <a:p>
            <a:pPr algn="l"/>
            <a:r>
              <a:rPr lang="ro-RO" sz="3200" dirty="0"/>
              <a:t/>
            </a:r>
            <a:br>
              <a:rPr lang="ro-RO" sz="3200" dirty="0"/>
            </a:br>
            <a:r>
              <a:rPr lang="ro-RO" sz="3200" dirty="0"/>
              <a:t>Rolul Supervizorului în RENNS</a:t>
            </a:r>
            <a:br>
              <a:rPr lang="ro-RO" sz="3200" dirty="0"/>
            </a:br>
            <a:endParaRPr sz="3200" dirty="0"/>
          </a:p>
        </p:txBody>
      </p:sp>
      <p:sp>
        <p:nvSpPr>
          <p:cNvPr id="3" name="Content Placeholder 2"/>
          <p:cNvSpPr>
            <a:spLocks noGrp="1"/>
          </p:cNvSpPr>
          <p:nvPr>
            <p:ph idx="1"/>
          </p:nvPr>
        </p:nvSpPr>
        <p:spPr/>
        <p:txBody>
          <a:bodyPr anchor="ctr">
            <a:normAutofit/>
          </a:bodyPr>
          <a:lstStyle/>
          <a:p>
            <a:pPr algn="just">
              <a:defRPr sz="1800"/>
            </a:pPr>
            <a:r>
              <a:rPr lang="ro-RO" sz="2400" dirty="0"/>
              <a:t>Supervizorul este utilizatorul responsabil cu </a:t>
            </a:r>
            <a:r>
              <a:rPr lang="ro-RO" sz="2400" b="1" dirty="0"/>
              <a:t>verificarea, validarea și finalizarea</a:t>
            </a:r>
            <a:r>
              <a:rPr lang="ro-RO" sz="2400" dirty="0"/>
              <a:t> acțiunilor introduse de Referent. El reprezintă nivelul de control și calitate în cadrul administrației publice locale și decide dacă o acțiune poate fi publicată în registru.</a:t>
            </a:r>
            <a:endParaRP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571" y="420611"/>
            <a:ext cx="7596130" cy="901413"/>
          </a:xfrm>
        </p:spPr>
        <p:txBody>
          <a:bodyPr>
            <a:normAutofit fontScale="90000"/>
          </a:bodyPr>
          <a:lstStyle/>
          <a:p>
            <a:pPr algn="l"/>
            <a:r>
              <a:rPr lang="fr-FR" sz="3200" dirty="0"/>
              <a:t>Ce face concret un </a:t>
            </a:r>
            <a:r>
              <a:rPr lang="fr-FR" sz="3200" dirty="0" err="1"/>
              <a:t>Supervizor</a:t>
            </a:r>
            <a:r>
              <a:rPr lang="ro-RO" sz="3200" dirty="0"/>
              <a:t>?</a:t>
            </a:r>
            <a:br>
              <a:rPr lang="ro-RO" sz="3200" dirty="0"/>
            </a:br>
            <a:endParaRPr lang="ro-RO" sz="3200" dirty="0"/>
          </a:p>
        </p:txBody>
      </p:sp>
      <p:sp>
        <p:nvSpPr>
          <p:cNvPr id="4" name="Rectangle 1"/>
          <p:cNvSpPr>
            <a:spLocks noGrp="1" noChangeArrowheads="1"/>
          </p:cNvSpPr>
          <p:nvPr>
            <p:ph idx="1"/>
          </p:nvPr>
        </p:nvSpPr>
        <p:spPr bwMode="auto">
          <a:xfrm>
            <a:off x="699571" y="2092801"/>
            <a:ext cx="7943161"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lang="ro-RO" altLang="ro-RO" sz="1600" dirty="0"/>
              <a:t> Verifică datele introduse de Referent, atât din punct de vedere formal (completare corectă) cât și logic (coerență, conformitate cu documentele legale).</a:t>
            </a:r>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600" dirty="0"/>
          </a:p>
          <a:p>
            <a:pPr marL="0" marR="0" lvl="0" indent="0" algn="just" defTabSz="914400" rtl="0" eaLnBrk="0" fontAlgn="base" latinLnBrk="0" hangingPunct="0">
              <a:lnSpc>
                <a:spcPct val="100000"/>
              </a:lnSpc>
              <a:spcBef>
                <a:spcPct val="0"/>
              </a:spcBef>
              <a:spcAft>
                <a:spcPct val="0"/>
              </a:spcAft>
              <a:buClrTx/>
              <a:buSzTx/>
              <a:buFontTx/>
              <a:buChar char="•"/>
              <a:tabLst/>
            </a:pPr>
            <a:r>
              <a:rPr lang="ro-RO" altLang="ro-RO" sz="1600" dirty="0"/>
              <a:t> Aprobă acțiunile (creare, modificare, dezmembrare, comasare, desființare), atunci când informațiile sunt corecte și complete.</a:t>
            </a:r>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600" dirty="0"/>
          </a:p>
          <a:p>
            <a:pPr marL="0" marR="0" lvl="0" indent="0" algn="l" defTabSz="914400" rtl="0" eaLnBrk="0" fontAlgn="base" latinLnBrk="0" hangingPunct="0">
              <a:lnSpc>
                <a:spcPct val="100000"/>
              </a:lnSpc>
              <a:spcBef>
                <a:spcPct val="0"/>
              </a:spcBef>
              <a:spcAft>
                <a:spcPct val="0"/>
              </a:spcAft>
              <a:buClrTx/>
              <a:buSzTx/>
              <a:buFontTx/>
              <a:buChar char="•"/>
              <a:tabLst/>
            </a:pPr>
            <a:r>
              <a:rPr lang="ro-RO" altLang="ro-RO" sz="1600" dirty="0"/>
              <a:t> Respinge acțiunile atunci când există erori, lipsuri sau neconcordanțe, trimițând schița înapoi la Referent pentru corecturi. </a:t>
            </a:r>
          </a:p>
          <a:p>
            <a:pPr marL="0" marR="0" lvl="0" indent="0" algn="just" defTabSz="914400" rtl="0" eaLnBrk="0" fontAlgn="base" latinLnBrk="0" hangingPunct="0">
              <a:lnSpc>
                <a:spcPct val="100000"/>
              </a:lnSpc>
              <a:spcBef>
                <a:spcPct val="0"/>
              </a:spcBef>
              <a:spcAft>
                <a:spcPct val="0"/>
              </a:spcAft>
              <a:buClrTx/>
              <a:buSzTx/>
              <a:buNone/>
              <a:tabLst/>
            </a:pPr>
            <a:r>
              <a:rPr lang="ro-RO" altLang="ro-RO" sz="1600" dirty="0" smtClean="0"/>
              <a:t>.</a:t>
            </a:r>
            <a:endParaRPr lang="ro-RO" altLang="ro-RO" sz="1600" dirty="0"/>
          </a:p>
          <a:p>
            <a:pPr marL="0" marR="0" lvl="0" indent="0" algn="just" defTabSz="914400" rtl="0" eaLnBrk="0" fontAlgn="base" latinLnBrk="0" hangingPunct="0">
              <a:lnSpc>
                <a:spcPct val="100000"/>
              </a:lnSpc>
              <a:spcBef>
                <a:spcPct val="0"/>
              </a:spcBef>
              <a:spcAft>
                <a:spcPct val="0"/>
              </a:spcAft>
              <a:buClrTx/>
              <a:buSzTx/>
              <a:buFontTx/>
              <a:buChar char="•"/>
              <a:tabLst/>
            </a:pPr>
            <a:r>
              <a:rPr lang="ro-RO" altLang="ro-RO" sz="1600" dirty="0"/>
              <a:t> Anulează definitiv acțiunile, atunci când acestea nu pot fi remediate sau nu respectă cerințele.</a:t>
            </a:r>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600" dirty="0"/>
          </a:p>
          <a:p>
            <a:pPr marL="0" marR="0" lvl="0" indent="0" algn="l" defTabSz="914400" rtl="0" eaLnBrk="0" fontAlgn="base" latinLnBrk="0" hangingPunct="0">
              <a:lnSpc>
                <a:spcPct val="100000"/>
              </a:lnSpc>
              <a:spcBef>
                <a:spcPct val="0"/>
              </a:spcBef>
              <a:spcAft>
                <a:spcPct val="0"/>
              </a:spcAft>
              <a:buClrTx/>
              <a:buSzTx/>
              <a:buFontTx/>
              <a:buChar char="•"/>
              <a:tabLst/>
            </a:pPr>
            <a:r>
              <a:rPr lang="ro-RO" altLang="ro-RO" sz="1600" dirty="0"/>
              <a:t> Publică acțiunile aprobate, făcându-le vizibile în registrul public. </a:t>
            </a:r>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600" dirty="0"/>
          </a:p>
          <a:p>
            <a:pPr marL="0" marR="0" lvl="0" indent="0" algn="l" defTabSz="914400" rtl="0" eaLnBrk="0" fontAlgn="base" latinLnBrk="0" hangingPunct="0">
              <a:lnSpc>
                <a:spcPct val="100000"/>
              </a:lnSpc>
              <a:spcBef>
                <a:spcPct val="0"/>
              </a:spcBef>
              <a:spcAft>
                <a:spcPct val="0"/>
              </a:spcAft>
              <a:buClrTx/>
              <a:buSzTx/>
              <a:buFontTx/>
              <a:buChar char="•"/>
              <a:tabLst/>
            </a:pPr>
            <a:r>
              <a:rPr lang="ro-RO" altLang="ro-RO" sz="1600" dirty="0"/>
              <a:t> Monitorizează fluxurile, având vizibilitate asupra stadiilor și istoricului acțiunilor.</a:t>
            </a:r>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600" dirty="0"/>
          </a:p>
        </p:txBody>
      </p:sp>
    </p:spTree>
    <p:extLst>
      <p:ext uri="{BB962C8B-B14F-4D97-AF65-F5344CB8AC3E}">
        <p14:creationId xmlns:p14="http://schemas.microsoft.com/office/powerpoint/2010/main" val="211346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195" y="120402"/>
            <a:ext cx="7474945" cy="893150"/>
          </a:xfrm>
        </p:spPr>
        <p:txBody>
          <a:bodyPr>
            <a:normAutofit/>
          </a:bodyPr>
          <a:lstStyle/>
          <a:p>
            <a:pPr algn="l"/>
            <a:r>
              <a:rPr lang="fr-FR" sz="3200" dirty="0"/>
              <a:t>Ce NU </a:t>
            </a:r>
            <a:r>
              <a:rPr lang="fr-FR" sz="3200" dirty="0" err="1"/>
              <a:t>poate</a:t>
            </a:r>
            <a:r>
              <a:rPr lang="fr-FR" sz="3200" dirty="0"/>
              <a:t> face un </a:t>
            </a:r>
            <a:r>
              <a:rPr lang="fr-FR" sz="3200" dirty="0" err="1"/>
              <a:t>Supervizor</a:t>
            </a:r>
            <a:r>
              <a:rPr lang="ro-RO" sz="3200" dirty="0"/>
              <a:t>?</a:t>
            </a:r>
          </a:p>
        </p:txBody>
      </p:sp>
      <p:sp>
        <p:nvSpPr>
          <p:cNvPr id="3" name="Content Placeholder 2"/>
          <p:cNvSpPr>
            <a:spLocks noGrp="1"/>
          </p:cNvSpPr>
          <p:nvPr>
            <p:ph idx="1"/>
          </p:nvPr>
        </p:nvSpPr>
        <p:spPr/>
        <p:txBody>
          <a:bodyPr>
            <a:normAutofit/>
          </a:bodyPr>
          <a:lstStyle/>
          <a:p>
            <a:pPr algn="just"/>
            <a:r>
              <a:rPr lang="ro-RO" sz="2000" dirty="0"/>
              <a:t>Nu poate crea sau edita schițe de drumuri sau numere administrative (acestea sunt responsabilități ale Referentului).</a:t>
            </a:r>
          </a:p>
          <a:p>
            <a:pPr algn="just"/>
            <a:r>
              <a:rPr lang="ro-RO" sz="2000" dirty="0"/>
              <a:t>Nu poate modifica nomenclatoare (această atribuție aparține Administratorului ANCPI).</a:t>
            </a:r>
          </a:p>
        </p:txBody>
      </p:sp>
    </p:spTree>
    <p:extLst>
      <p:ext uri="{BB962C8B-B14F-4D97-AF65-F5344CB8AC3E}">
        <p14:creationId xmlns:p14="http://schemas.microsoft.com/office/powerpoint/2010/main" val="3146606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o-RO" sz="3200" dirty="0"/>
              <a:t>Diferențe între roluri</a:t>
            </a:r>
          </a:p>
        </p:txBody>
      </p:sp>
      <p:pic>
        <p:nvPicPr>
          <p:cNvPr id="4" name="Content Placeholder 3"/>
          <p:cNvPicPr>
            <a:picLocks noGrp="1" noChangeAspect="1"/>
          </p:cNvPicPr>
          <p:nvPr>
            <p:ph idx="1"/>
          </p:nvPr>
        </p:nvPicPr>
        <p:blipFill>
          <a:blip r:embed="rId2"/>
          <a:stretch>
            <a:fillRect/>
          </a:stretch>
        </p:blipFill>
        <p:spPr>
          <a:xfrm>
            <a:off x="1306286" y="1329536"/>
            <a:ext cx="6498771" cy="4876938"/>
          </a:xfrm>
          <a:prstGeom prst="rect">
            <a:avLst/>
          </a:prstGeom>
        </p:spPr>
      </p:pic>
    </p:spTree>
    <p:extLst>
      <p:ext uri="{BB962C8B-B14F-4D97-AF65-F5344CB8AC3E}">
        <p14:creationId xmlns:p14="http://schemas.microsoft.com/office/powerpoint/2010/main" val="2249194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o-RO" sz="3200" dirty="0"/>
              <a:t>Utilizator cu rol dublu</a:t>
            </a:r>
          </a:p>
        </p:txBody>
      </p:sp>
      <p:sp>
        <p:nvSpPr>
          <p:cNvPr id="3" name="Content Placeholder 2"/>
          <p:cNvSpPr>
            <a:spLocks noGrp="1"/>
          </p:cNvSpPr>
          <p:nvPr>
            <p:ph idx="1"/>
          </p:nvPr>
        </p:nvSpPr>
        <p:spPr>
          <a:xfrm>
            <a:off x="457200" y="1817783"/>
            <a:ext cx="8229600" cy="3756752"/>
          </a:xfrm>
        </p:spPr>
        <p:txBody>
          <a:bodyPr>
            <a:normAutofit fontScale="92500" lnSpcReduction="10000"/>
          </a:bodyPr>
          <a:lstStyle/>
          <a:p>
            <a:pPr algn="just">
              <a:defRPr sz="1800"/>
            </a:pPr>
            <a:r>
              <a:rPr lang="ro-RO" sz="2100" dirty="0"/>
              <a:t>Un utilizator cu rol dublu combină atribuțiile operaționale ale Referentului cu cele de verificare și validare ale Supervizorului.</a:t>
            </a:r>
          </a:p>
          <a:p>
            <a:pPr algn="just"/>
            <a:r>
              <a:rPr lang="ro-RO" sz="2100" dirty="0"/>
              <a:t>Practic, un utilizator cu rol dublu poate parcurge întreg fluxul RENNS, fără a depinde de alt operator:</a:t>
            </a:r>
          </a:p>
          <a:p>
            <a:pPr lvl="1"/>
            <a:r>
              <a:rPr lang="ro-RO" sz="2100" dirty="0"/>
              <a:t>Creează schița (rol de Referent)</a:t>
            </a:r>
          </a:p>
          <a:p>
            <a:pPr lvl="1"/>
            <a:r>
              <a:rPr lang="ro-RO" sz="2100" dirty="0"/>
              <a:t>O verifică și o aprobă (rol de Supervizor)</a:t>
            </a:r>
          </a:p>
          <a:p>
            <a:pPr lvl="1"/>
            <a:r>
              <a:rPr lang="ro-RO" sz="2100" dirty="0"/>
              <a:t>O publică în registru (rol de Supervizor)</a:t>
            </a:r>
          </a:p>
          <a:p>
            <a:pPr algn="just"/>
            <a:r>
              <a:rPr lang="ro-RO" sz="2100" b="1" dirty="0">
                <a:solidFill>
                  <a:srgbClr val="FFC000"/>
                </a:solidFill>
              </a:rPr>
              <a:t>Acest tip de cont este util în UAT-urile mici, unde aceeași persoană gestionează atât introducerea datelor, cât și validarea lor.</a:t>
            </a:r>
          </a:p>
          <a:p>
            <a:pPr>
              <a:defRPr sz="1800"/>
            </a:pPr>
            <a:endParaRPr lang="ro-RO" sz="2100" b="1" dirty="0">
              <a:solidFill>
                <a:srgbClr val="FFC000"/>
              </a:solidFill>
            </a:endParaRPr>
          </a:p>
          <a:p>
            <a:pPr>
              <a:defRPr sz="1800"/>
            </a:pPr>
            <a:r>
              <a:rPr lang="ro-RO" sz="2100" b="1" dirty="0">
                <a:solidFill>
                  <a:srgbClr val="00B050"/>
                </a:solidFill>
              </a:rPr>
              <a:t>Este recomandat ca rolurile să fie separate pentru control intern!</a:t>
            </a:r>
          </a:p>
          <a:p>
            <a:pPr>
              <a:defRPr sz="1800"/>
            </a:pPr>
            <a:r>
              <a:rPr lang="ro-RO" sz="2100" b="1" dirty="0">
                <a:solidFill>
                  <a:srgbClr val="00B050"/>
                </a:solidFill>
              </a:rPr>
              <a:t>Atenție la publicarea acțiunilor incomplete</a:t>
            </a:r>
            <a:r>
              <a:rPr lang="ro-RO" sz="2100" dirty="0">
                <a:solidFill>
                  <a:srgbClr val="00B050"/>
                </a:solidFill>
              </a:rPr>
              <a:t>!</a:t>
            </a:r>
          </a:p>
          <a:p>
            <a:pPr marL="0" indent="0">
              <a:buNone/>
            </a:pPr>
            <a:endParaRPr lang="ro-RO" dirty="0"/>
          </a:p>
        </p:txBody>
      </p:sp>
    </p:spTree>
    <p:extLst>
      <p:ext uri="{BB962C8B-B14F-4D97-AF65-F5344CB8AC3E}">
        <p14:creationId xmlns:p14="http://schemas.microsoft.com/office/powerpoint/2010/main" val="647796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87" y="131420"/>
            <a:ext cx="8449937" cy="760948"/>
          </a:xfrm>
        </p:spPr>
        <p:txBody>
          <a:bodyPr>
            <a:normAutofit/>
          </a:bodyPr>
          <a:lstStyle/>
          <a:p>
            <a:pPr algn="l"/>
            <a:r>
              <a:rPr lang="ro-RO" sz="3200" dirty="0"/>
              <a:t>Referent vs. Supervizor vs. Rol dublu</a:t>
            </a:r>
          </a:p>
        </p:txBody>
      </p:sp>
      <p:pic>
        <p:nvPicPr>
          <p:cNvPr id="6" name="Picture 5"/>
          <p:cNvPicPr>
            <a:picLocks noChangeAspect="1"/>
          </p:cNvPicPr>
          <p:nvPr/>
        </p:nvPicPr>
        <p:blipFill>
          <a:blip r:embed="rId2"/>
          <a:stretch>
            <a:fillRect/>
          </a:stretch>
        </p:blipFill>
        <p:spPr>
          <a:xfrm>
            <a:off x="1317171" y="1230351"/>
            <a:ext cx="6618515" cy="4518458"/>
          </a:xfrm>
          <a:prstGeom prst="rect">
            <a:avLst/>
          </a:prstGeom>
        </p:spPr>
      </p:pic>
    </p:spTree>
    <p:extLst>
      <p:ext uri="{BB962C8B-B14F-4D97-AF65-F5344CB8AC3E}">
        <p14:creationId xmlns:p14="http://schemas.microsoft.com/office/powerpoint/2010/main" val="19265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dirty="0"/>
              <a:t/>
            </a:r>
            <a:br>
              <a:rPr lang="ro-RO" dirty="0"/>
            </a:br>
            <a:r>
              <a:rPr lang="ro-RO" dirty="0"/>
              <a:t/>
            </a:r>
            <a:br>
              <a:rPr lang="ro-RO" dirty="0"/>
            </a:br>
            <a:r>
              <a:rPr lang="ro-RO" sz="3600" dirty="0"/>
              <a:t>Fluxul de lucru</a:t>
            </a:r>
            <a:br>
              <a:rPr lang="ro-RO" sz="3600" dirty="0"/>
            </a:br>
            <a:r>
              <a:rPr lang="ro-RO" sz="3600" dirty="0"/>
              <a:t/>
            </a:r>
            <a:br>
              <a:rPr lang="ro-RO" sz="3600" dirty="0"/>
            </a:br>
            <a:endParaRPr sz="3600" dirty="0"/>
          </a:p>
        </p:txBody>
      </p:sp>
      <p:sp>
        <p:nvSpPr>
          <p:cNvPr id="6" name="Rectangle 3"/>
          <p:cNvSpPr>
            <a:spLocks noGrp="1" noChangeArrowheads="1"/>
          </p:cNvSpPr>
          <p:nvPr>
            <p:ph idx="1"/>
          </p:nvPr>
        </p:nvSpPr>
        <p:spPr bwMode="auto">
          <a:xfrm>
            <a:off x="873087" y="940917"/>
            <a:ext cx="6475164" cy="555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ro-RO" altLang="ro-RO" sz="1800" b="0" i="0" u="none" strike="noStrike" cap="none" normalizeH="0" baseline="0" dirty="0">
                <a:ln>
                  <a:noFill/>
                </a:ln>
                <a:solidFill>
                  <a:schemeClr val="tx1"/>
                </a:solidFill>
                <a:effectLst/>
                <a:latin typeface="Arial" panose="020B0604020202020204" pitchFamily="34" charset="0"/>
              </a:rPr>
              <a:t> </a:t>
            </a:r>
          </a:p>
          <a:p>
            <a:pPr marL="0" indent="0" defTabSz="914400" eaLnBrk="0" fontAlgn="base" hangingPunct="0">
              <a:spcBef>
                <a:spcPct val="0"/>
              </a:spcBef>
              <a:spcAft>
                <a:spcPct val="0"/>
              </a:spcAft>
              <a:buNone/>
            </a:pPr>
            <a:r>
              <a:rPr lang="ro-RO" sz="2000" dirty="0"/>
              <a:t>C</a:t>
            </a:r>
            <a:r>
              <a:rPr lang="fr-FR" sz="2000" dirty="0"/>
              <a:t>e </a:t>
            </a:r>
            <a:r>
              <a:rPr lang="ro-RO" sz="2000" dirty="0"/>
              <a:t>este </a:t>
            </a:r>
            <a:r>
              <a:rPr lang="fr-FR" sz="2000" dirty="0"/>
              <a:t>flux</a:t>
            </a:r>
            <a:r>
              <a:rPr lang="ro-RO" sz="2000" dirty="0"/>
              <a:t>ul</a:t>
            </a:r>
            <a:r>
              <a:rPr lang="fr-FR" sz="2000" dirty="0"/>
              <a:t> de </a:t>
            </a:r>
            <a:r>
              <a:rPr lang="fr-FR" sz="2000" dirty="0" err="1"/>
              <a:t>lucru</a:t>
            </a:r>
            <a:r>
              <a:rPr lang="fr-FR" sz="2000" dirty="0"/>
              <a:t>?</a:t>
            </a:r>
            <a:endParaRPr lang="ro-RO" sz="2000" dirty="0"/>
          </a:p>
          <a:p>
            <a:pPr marL="0" marR="0" lvl="0" indent="0" algn="l" defTabSz="914400" rtl="0" eaLnBrk="0" fontAlgn="base" latinLnBrk="0" hangingPunct="0">
              <a:lnSpc>
                <a:spcPct val="100000"/>
              </a:lnSpc>
              <a:spcBef>
                <a:spcPct val="0"/>
              </a:spcBef>
              <a:spcAft>
                <a:spcPct val="0"/>
              </a:spcAft>
              <a:buClrTx/>
              <a:buSzTx/>
              <a:buNone/>
              <a:tabLst/>
            </a:pPr>
            <a:r>
              <a:rPr lang="ro-RO" altLang="ro-RO" sz="2000" dirty="0"/>
              <a:t> </a:t>
            </a:r>
          </a:p>
          <a:p>
            <a:pPr marL="0" marR="0" lvl="0" indent="0" algn="l" defTabSz="914400" rtl="0" eaLnBrk="0" fontAlgn="base" latinLnBrk="0" hangingPunct="0">
              <a:lnSpc>
                <a:spcPct val="100000"/>
              </a:lnSpc>
              <a:spcBef>
                <a:spcPct val="0"/>
              </a:spcBef>
              <a:spcAft>
                <a:spcPct val="0"/>
              </a:spcAft>
              <a:buClrTx/>
              <a:buSzTx/>
              <a:buFontTx/>
              <a:buChar char="•"/>
              <a:tabLst/>
            </a:pPr>
            <a:r>
              <a:rPr lang="ro-RO" altLang="ro-RO" sz="2000" dirty="0"/>
              <a:t> Drumul pe care îl parcurge o acțiune în RENNS</a:t>
            </a:r>
          </a:p>
          <a:p>
            <a:pPr marL="0" marR="0" lvl="0" indent="0" algn="l" defTabSz="914400" rtl="0" eaLnBrk="0" fontAlgn="base" latinLnBrk="0" hangingPunct="0">
              <a:lnSpc>
                <a:spcPct val="100000"/>
              </a:lnSpc>
              <a:spcBef>
                <a:spcPct val="0"/>
              </a:spcBef>
              <a:spcAft>
                <a:spcPct val="0"/>
              </a:spcAft>
              <a:buClrTx/>
              <a:buSzTx/>
              <a:buFontTx/>
              <a:buChar char="•"/>
              <a:tabLst/>
            </a:pPr>
            <a:r>
              <a:rPr lang="ro-RO" altLang="ro-RO" sz="2000" dirty="0"/>
              <a:t> De la creare → verificare → publicare</a:t>
            </a:r>
          </a:p>
          <a:p>
            <a:pPr marL="0" marR="0" lvl="0" indent="0" algn="l" defTabSz="914400" rtl="0" eaLnBrk="0" fontAlgn="base" latinLnBrk="0" hangingPunct="0">
              <a:lnSpc>
                <a:spcPct val="100000"/>
              </a:lnSpc>
              <a:spcBef>
                <a:spcPct val="0"/>
              </a:spcBef>
              <a:spcAft>
                <a:spcPct val="0"/>
              </a:spcAft>
              <a:buClrTx/>
              <a:buSzTx/>
              <a:buFontTx/>
              <a:buChar char="•"/>
              <a:tabLst/>
            </a:pPr>
            <a:r>
              <a:rPr lang="ro-RO" altLang="ro-RO" sz="2000" dirty="0"/>
              <a:t> Asigură ordine, control și calitate</a:t>
            </a:r>
          </a:p>
          <a:p>
            <a:pPr marL="0" marR="0" lvl="0" indent="0" algn="l" defTabSz="914400" rtl="0" eaLnBrk="0" fontAlgn="base" latinLnBrk="0" hangingPunct="0">
              <a:lnSpc>
                <a:spcPct val="100000"/>
              </a:lnSpc>
              <a:spcBef>
                <a:spcPct val="0"/>
              </a:spcBef>
              <a:spcAft>
                <a:spcPct val="0"/>
              </a:spcAft>
              <a:buClrTx/>
              <a:buSzTx/>
              <a:buFontTx/>
              <a:buChar char="•"/>
              <a:tabLst/>
            </a:pPr>
            <a:r>
              <a:rPr lang="ro-RO" altLang="ro-RO" sz="2000" dirty="0"/>
              <a:t> Fiecare etapă are reguli clare</a:t>
            </a:r>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2000" dirty="0"/>
          </a:p>
          <a:p>
            <a:pPr marL="0" lvl="0" indent="0" defTabSz="914400" eaLnBrk="0" fontAlgn="base" hangingPunct="0">
              <a:spcBef>
                <a:spcPct val="0"/>
              </a:spcBef>
              <a:spcAft>
                <a:spcPct val="0"/>
              </a:spcAft>
              <a:buNone/>
            </a:pPr>
            <a:r>
              <a:rPr lang="fr-FR" sz="2000" dirty="0"/>
              <a:t>De ce </a:t>
            </a:r>
            <a:r>
              <a:rPr lang="fr-FR" sz="2000" dirty="0" err="1"/>
              <a:t>există</a:t>
            </a:r>
            <a:r>
              <a:rPr lang="fr-FR" sz="2000" dirty="0"/>
              <a:t> un flux de </a:t>
            </a:r>
            <a:r>
              <a:rPr lang="fr-FR" sz="2000" dirty="0" err="1"/>
              <a:t>lucru</a:t>
            </a:r>
            <a:r>
              <a:rPr lang="fr-FR" sz="2000" dirty="0"/>
              <a:t>?</a:t>
            </a:r>
            <a:endParaRPr lang="ro-RO" sz="2000" dirty="0"/>
          </a:p>
          <a:p>
            <a:pPr marL="0" lvl="0" indent="0" defTabSz="914400" eaLnBrk="0" fontAlgn="base" hangingPunct="0">
              <a:spcBef>
                <a:spcPct val="0"/>
              </a:spcBef>
              <a:spcAft>
                <a:spcPct val="0"/>
              </a:spcAft>
              <a:buNone/>
            </a:pPr>
            <a:endParaRPr lang="ro-RO" altLang="ro-RO" sz="2000" dirty="0"/>
          </a:p>
          <a:p>
            <a:pPr marL="0" lvl="0" indent="0" defTabSz="914400" eaLnBrk="0" fontAlgn="base" hangingPunct="0">
              <a:spcBef>
                <a:spcPct val="0"/>
              </a:spcBef>
              <a:spcAft>
                <a:spcPct val="0"/>
              </a:spcAft>
              <a:buFontTx/>
              <a:buChar char="•"/>
            </a:pPr>
            <a:r>
              <a:rPr lang="ro-RO" altLang="ro-RO" sz="2000" dirty="0"/>
              <a:t> Pentru a garanta date corecte</a:t>
            </a:r>
          </a:p>
          <a:p>
            <a:pPr marL="0" lvl="0" indent="0" defTabSz="914400" eaLnBrk="0" fontAlgn="base" hangingPunct="0">
              <a:spcBef>
                <a:spcPct val="0"/>
              </a:spcBef>
              <a:spcAft>
                <a:spcPct val="0"/>
              </a:spcAft>
              <a:buFontTx/>
              <a:buChar char="•"/>
            </a:pPr>
            <a:r>
              <a:rPr lang="ro-RO" altLang="ro-RO" sz="2000" dirty="0"/>
              <a:t> Pentru a impune verificări obligatorii</a:t>
            </a:r>
          </a:p>
          <a:p>
            <a:pPr marL="0" lvl="0" indent="0" defTabSz="914400" eaLnBrk="0" fontAlgn="base" hangingPunct="0">
              <a:spcBef>
                <a:spcPct val="0"/>
              </a:spcBef>
              <a:spcAft>
                <a:spcPct val="0"/>
              </a:spcAft>
              <a:buFontTx/>
              <a:buChar char="•"/>
            </a:pPr>
            <a:r>
              <a:rPr lang="ro-RO" altLang="ro-RO" sz="2000" dirty="0"/>
              <a:t> Pentru a separa responsabilitățile</a:t>
            </a:r>
          </a:p>
          <a:p>
            <a:pPr marL="0" lvl="0" indent="0" defTabSz="914400" eaLnBrk="0" fontAlgn="base" hangingPunct="0">
              <a:spcBef>
                <a:spcPct val="0"/>
              </a:spcBef>
              <a:spcAft>
                <a:spcPct val="0"/>
              </a:spcAft>
              <a:buFontTx/>
              <a:buChar char="•"/>
            </a:pPr>
            <a:r>
              <a:rPr lang="ro-RO" altLang="ro-RO" sz="2000" dirty="0"/>
              <a:t> Referent → creează</a:t>
            </a:r>
          </a:p>
          <a:p>
            <a:pPr marL="0" lvl="0" indent="0" defTabSz="914400" eaLnBrk="0" fontAlgn="base" hangingPunct="0">
              <a:spcBef>
                <a:spcPct val="0"/>
              </a:spcBef>
              <a:spcAft>
                <a:spcPct val="0"/>
              </a:spcAft>
              <a:buFontTx/>
              <a:buChar char="•"/>
            </a:pPr>
            <a:r>
              <a:rPr lang="ro-RO" altLang="ro-RO" sz="2000" dirty="0"/>
              <a:t> Supervizor → verifică</a:t>
            </a:r>
          </a:p>
          <a:p>
            <a:pPr marL="0" lvl="0" indent="0" defTabSz="914400" eaLnBrk="0" fontAlgn="base" hangingPunct="0">
              <a:spcBef>
                <a:spcPct val="0"/>
              </a:spcBef>
              <a:spcAft>
                <a:spcPct val="0"/>
              </a:spcAft>
              <a:buFontTx/>
              <a:buChar char="•"/>
            </a:pPr>
            <a:r>
              <a:rPr lang="ro-RO" altLang="ro-RO" sz="2000" dirty="0"/>
              <a:t> Pentru trasabilitate: cine a făcut ce și când</a:t>
            </a:r>
          </a:p>
          <a:p>
            <a:pPr marL="0" lvl="0" indent="0" defTabSz="914400" eaLnBrk="0" fontAlgn="base" hangingPunct="0">
              <a:spcBef>
                <a:spcPct val="0"/>
              </a:spcBef>
              <a:spcAft>
                <a:spcPct val="0"/>
              </a:spcAft>
              <a:buNone/>
            </a:pPr>
            <a:endParaRPr lang="ro-RO" altLang="ro-RO" sz="1900"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604"/>
            <a:ext cx="8229600" cy="595695"/>
          </a:xfrm>
        </p:spPr>
        <p:txBody>
          <a:bodyPr>
            <a:normAutofit fontScale="90000"/>
          </a:bodyPr>
          <a:lstStyle/>
          <a:p>
            <a:pPr algn="l"/>
            <a:r>
              <a:rPr lang="ro-RO" dirty="0"/>
              <a:t/>
            </a:r>
            <a:br>
              <a:rPr lang="ro-RO" dirty="0"/>
            </a:br>
            <a:r>
              <a:rPr lang="ro-RO" dirty="0"/>
              <a:t/>
            </a:r>
            <a:br>
              <a:rPr lang="ro-RO" dirty="0"/>
            </a:br>
            <a:r>
              <a:rPr lang="ro-RO" sz="3600" dirty="0"/>
              <a:t>Analogie Flux RENNS </a:t>
            </a:r>
            <a:br>
              <a:rPr lang="ro-RO" sz="3600" dirty="0"/>
            </a:br>
            <a:r>
              <a:rPr lang="ro-RO" dirty="0"/>
              <a:t/>
            </a:r>
            <a:br>
              <a:rPr lang="ro-RO" dirty="0"/>
            </a:br>
            <a:endParaRPr sz="3600" dirty="0"/>
          </a:p>
        </p:txBody>
      </p:sp>
      <p:sp>
        <p:nvSpPr>
          <p:cNvPr id="3" name="Content Placeholder 2"/>
          <p:cNvSpPr>
            <a:spLocks noGrp="1"/>
          </p:cNvSpPr>
          <p:nvPr>
            <p:ph idx="1"/>
          </p:nvPr>
        </p:nvSpPr>
        <p:spPr>
          <a:xfrm>
            <a:off x="457200" y="1930594"/>
            <a:ext cx="8229600" cy="4525963"/>
          </a:xfrm>
        </p:spPr>
        <p:txBody>
          <a:bodyPr>
            <a:normAutofit/>
          </a:bodyPr>
          <a:lstStyle/>
          <a:p>
            <a:pPr marL="0" indent="0">
              <a:buNone/>
            </a:pPr>
            <a:r>
              <a:rPr lang="ro-RO" sz="1600" dirty="0"/>
              <a:t>Imaginează‑ți că vrei să construiești o casă:</a:t>
            </a:r>
          </a:p>
          <a:p>
            <a:r>
              <a:rPr lang="ro-RO" sz="1600" b="1" dirty="0">
                <a:solidFill>
                  <a:schemeClr val="bg1">
                    <a:lumMod val="50000"/>
                  </a:schemeClr>
                </a:solidFill>
              </a:rPr>
              <a:t>Schița = planul desenat</a:t>
            </a:r>
          </a:p>
          <a:p>
            <a:r>
              <a:rPr lang="ro-RO" sz="1600" b="1" dirty="0">
                <a:solidFill>
                  <a:srgbClr val="FFC000"/>
                </a:solidFill>
              </a:rPr>
              <a:t>În lucru = arhitectul verifică</a:t>
            </a:r>
          </a:p>
          <a:p>
            <a:r>
              <a:rPr lang="ro-RO" sz="1600" b="1" dirty="0">
                <a:solidFill>
                  <a:srgbClr val="00B050"/>
                </a:solidFill>
              </a:rPr>
              <a:t>Aprobat</a:t>
            </a:r>
            <a:r>
              <a:rPr lang="ro-RO" sz="1600" b="1" dirty="0">
                <a:solidFill>
                  <a:srgbClr val="FFC000"/>
                </a:solidFill>
              </a:rPr>
              <a:t>/Respins</a:t>
            </a:r>
            <a:r>
              <a:rPr lang="ro-RO" sz="1600" dirty="0"/>
              <a:t> = „</a:t>
            </a:r>
            <a:r>
              <a:rPr lang="ro-RO" sz="1600" b="1" dirty="0">
                <a:solidFill>
                  <a:srgbClr val="00B050"/>
                </a:solidFill>
              </a:rPr>
              <a:t>e bine</a:t>
            </a:r>
            <a:r>
              <a:rPr lang="ro-RO" sz="1600" dirty="0"/>
              <a:t>” / „</a:t>
            </a:r>
            <a:r>
              <a:rPr lang="ro-RO" sz="1600" b="1" dirty="0">
                <a:solidFill>
                  <a:srgbClr val="FFC000"/>
                </a:solidFill>
              </a:rPr>
              <a:t>refă asta</a:t>
            </a:r>
            <a:r>
              <a:rPr lang="ro-RO" sz="1600" dirty="0"/>
              <a:t>”</a:t>
            </a:r>
          </a:p>
          <a:p>
            <a:r>
              <a:rPr lang="ro-RO" sz="1600" b="1" dirty="0">
                <a:solidFill>
                  <a:srgbClr val="7030A0"/>
                </a:solidFill>
              </a:rPr>
              <a:t>Publicat = planul casei este oficial și casa este construită</a:t>
            </a:r>
          </a:p>
          <a:p>
            <a:pPr marL="0" indent="0">
              <a:buNone/>
            </a:pPr>
            <a:r>
              <a:rPr lang="ro-RO" sz="1600" dirty="0"/>
              <a:t>RENNS funcționează la fel, doar că lucrezi cu drumuri și numere administrative</a:t>
            </a:r>
          </a:p>
          <a:p>
            <a:pPr marL="0" indent="0">
              <a:buNone/>
            </a:pPr>
            <a:r>
              <a:rPr lang="ro-RO" sz="1600" b="1" dirty="0"/>
              <a:t>Concluzie</a:t>
            </a:r>
          </a:p>
          <a:p>
            <a:pPr marL="0" indent="0">
              <a:buNone/>
            </a:pPr>
            <a:r>
              <a:rPr lang="ro-RO" sz="1600" dirty="0"/>
              <a:t>	Fluxul de lucru din RENNS:</a:t>
            </a:r>
          </a:p>
          <a:p>
            <a:r>
              <a:rPr lang="ro-RO" sz="1600" b="1" dirty="0">
                <a:solidFill>
                  <a:srgbClr val="00B050"/>
                </a:solidFill>
              </a:rPr>
              <a:t>Referentul creează </a:t>
            </a:r>
            <a:r>
              <a:rPr lang="ro-RO" sz="1600" b="1" dirty="0"/>
              <a:t>→ </a:t>
            </a:r>
            <a:r>
              <a:rPr lang="ro-RO" sz="1600" b="1" dirty="0">
                <a:solidFill>
                  <a:srgbClr val="FFC000"/>
                </a:solidFill>
              </a:rPr>
              <a:t>Supervizorul verifică </a:t>
            </a:r>
            <a:r>
              <a:rPr lang="ro-RO" sz="1600" b="1" dirty="0"/>
              <a:t>→ </a:t>
            </a:r>
            <a:r>
              <a:rPr lang="ro-RO" sz="1600" b="1" dirty="0">
                <a:solidFill>
                  <a:srgbClr val="7030A0"/>
                </a:solidFill>
              </a:rPr>
              <a:t>Sistemul publică </a:t>
            </a:r>
          </a:p>
          <a:p>
            <a:r>
              <a:rPr lang="ro-RO" sz="1600" dirty="0"/>
              <a:t>Asigură calitate, control și date oficiale corecte.</a:t>
            </a:r>
          </a:p>
          <a:p>
            <a:pPr>
              <a:defRPr sz="1800"/>
            </a:pPr>
            <a:endParaRPr sz="1600" dirty="0"/>
          </a:p>
        </p:txBody>
      </p:sp>
    </p:spTree>
    <p:extLst>
      <p:ext uri="{BB962C8B-B14F-4D97-AF65-F5344CB8AC3E}">
        <p14:creationId xmlns:p14="http://schemas.microsoft.com/office/powerpoint/2010/main" val="3815702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151"/>
            <a:ext cx="8229600" cy="632283"/>
          </a:xfrm>
        </p:spPr>
        <p:txBody>
          <a:bodyPr>
            <a:normAutofit fontScale="90000"/>
          </a:bodyPr>
          <a:lstStyle/>
          <a:p>
            <a:pPr algn="l"/>
            <a:r>
              <a:rPr lang="ro-RO" sz="3200" dirty="0"/>
              <a:t/>
            </a:r>
            <a:br>
              <a:rPr lang="ro-RO" sz="3200" dirty="0"/>
            </a:br>
            <a:r>
              <a:rPr lang="ro-RO" sz="3600" dirty="0"/>
              <a:t>Flux Acțiuni- stări</a:t>
            </a:r>
            <a:r>
              <a:rPr lang="ro-RO" sz="3200" dirty="0"/>
              <a:t/>
            </a:r>
            <a:br>
              <a:rPr lang="ro-RO" sz="3200" dirty="0"/>
            </a:br>
            <a:endParaRPr lang="ro-RO" sz="3200" dirty="0"/>
          </a:p>
        </p:txBody>
      </p:sp>
      <p:pic>
        <p:nvPicPr>
          <p:cNvPr id="4" name="Content Placeholder 3"/>
          <p:cNvPicPr>
            <a:picLocks noGrp="1" noChangeAspect="1"/>
          </p:cNvPicPr>
          <p:nvPr>
            <p:ph idx="1"/>
          </p:nvPr>
        </p:nvPicPr>
        <p:blipFill>
          <a:blip r:embed="rId3"/>
          <a:stretch>
            <a:fillRect/>
          </a:stretch>
        </p:blipFill>
        <p:spPr>
          <a:xfrm>
            <a:off x="245326" y="1215956"/>
            <a:ext cx="8720253" cy="4980471"/>
          </a:xfrm>
          <a:prstGeom prst="rect">
            <a:avLst/>
          </a:prstGeom>
        </p:spPr>
      </p:pic>
    </p:spTree>
    <p:extLst>
      <p:ext uri="{BB962C8B-B14F-4D97-AF65-F5344CB8AC3E}">
        <p14:creationId xmlns:p14="http://schemas.microsoft.com/office/powerpoint/2010/main" val="313510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1" y="134166"/>
            <a:ext cx="8316686" cy="830997"/>
          </a:xfrm>
          <a:prstGeom prst="rect">
            <a:avLst/>
          </a:prstGeom>
        </p:spPr>
        <p:txBody>
          <a:bodyPr wrap="square">
            <a:spAutoFit/>
          </a:bodyPr>
          <a:lstStyle/>
          <a:p>
            <a:pPr algn="ctr"/>
            <a:r>
              <a:rPr lang="ro-RO" sz="3600" dirty="0">
                <a:solidFill>
                  <a:schemeClr val="bg1"/>
                </a:solidFill>
              </a:rPr>
              <a:t> </a:t>
            </a:r>
            <a:r>
              <a:rPr lang="ro-RO" sz="4800" dirty="0">
                <a:solidFill>
                  <a:schemeClr val="bg1"/>
                </a:solidFill>
              </a:rPr>
              <a:t>RENNS – calendarul activităților</a:t>
            </a:r>
          </a:p>
        </p:txBody>
      </p:sp>
      <p:pic>
        <p:nvPicPr>
          <p:cNvPr id="6" name="Picture 5"/>
          <p:cNvPicPr>
            <a:picLocks noChangeAspect="1"/>
          </p:cNvPicPr>
          <p:nvPr/>
        </p:nvPicPr>
        <p:blipFill>
          <a:blip r:embed="rId2"/>
          <a:stretch>
            <a:fillRect/>
          </a:stretch>
        </p:blipFill>
        <p:spPr>
          <a:xfrm>
            <a:off x="0" y="1028101"/>
            <a:ext cx="9144000" cy="5829899"/>
          </a:xfrm>
          <a:prstGeom prst="rect">
            <a:avLst/>
          </a:prstGeom>
        </p:spPr>
      </p:pic>
    </p:spTree>
    <p:extLst>
      <p:ext uri="{BB962C8B-B14F-4D97-AF65-F5344CB8AC3E}">
        <p14:creationId xmlns:p14="http://schemas.microsoft.com/office/powerpoint/2010/main" val="1340738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sz="3200" dirty="0"/>
              <a:t/>
            </a:r>
            <a:br>
              <a:rPr lang="ro-RO" sz="3200" dirty="0"/>
            </a:br>
            <a:r>
              <a:rPr lang="ro-RO" sz="3200" dirty="0"/>
              <a:t/>
            </a:r>
            <a:br>
              <a:rPr lang="ro-RO" sz="3200" dirty="0"/>
            </a:br>
            <a:r>
              <a:rPr lang="ro-RO" sz="3200" dirty="0"/>
              <a:t/>
            </a:r>
            <a:br>
              <a:rPr lang="ro-RO" sz="3200" dirty="0"/>
            </a:br>
            <a:r>
              <a:rPr lang="ro-RO" sz="3600" dirty="0"/>
              <a:t>Etapa 1: Schiță</a:t>
            </a:r>
            <a:r>
              <a:rPr lang="ro-RO" sz="3200" dirty="0"/>
              <a:t/>
            </a:r>
            <a:br>
              <a:rPr lang="ro-RO" sz="3200" dirty="0"/>
            </a:br>
            <a:r>
              <a:rPr lang="ro-RO" sz="3200" dirty="0"/>
              <a:t/>
            </a:r>
            <a:br>
              <a:rPr lang="ro-RO" sz="3200" dirty="0"/>
            </a:br>
            <a:r>
              <a:rPr lang="ro-RO" sz="3200" dirty="0"/>
              <a:t/>
            </a:r>
            <a:br>
              <a:rPr lang="ro-RO" sz="3200" dirty="0"/>
            </a:br>
            <a:endParaRPr sz="3200" dirty="0"/>
          </a:p>
        </p:txBody>
      </p:sp>
      <p:sp>
        <p:nvSpPr>
          <p:cNvPr id="4" name="Rectangle 1"/>
          <p:cNvSpPr>
            <a:spLocks noGrp="1" noChangeArrowheads="1"/>
          </p:cNvSpPr>
          <p:nvPr>
            <p:ph idx="1"/>
          </p:nvPr>
        </p:nvSpPr>
        <p:spPr bwMode="auto">
          <a:xfrm>
            <a:off x="457200" y="1324030"/>
            <a:ext cx="789358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ro-RO" altLang="ro-RO" sz="2000" dirty="0"/>
              <a:t> Versiunea de lucru a acțiunii</a:t>
            </a:r>
          </a:p>
          <a:p>
            <a:pPr marL="0" marR="0" lvl="0" indent="0" algn="l" defTabSz="914400" rtl="0" eaLnBrk="0" fontAlgn="base" latinLnBrk="0" hangingPunct="0">
              <a:lnSpc>
                <a:spcPct val="100000"/>
              </a:lnSpc>
              <a:spcBef>
                <a:spcPct val="0"/>
              </a:spcBef>
              <a:spcAft>
                <a:spcPct val="0"/>
              </a:spcAft>
              <a:buClrTx/>
              <a:buSzTx/>
              <a:buFontTx/>
              <a:buChar char="•"/>
              <a:tabLst/>
            </a:pPr>
            <a:r>
              <a:rPr lang="ro-RO" altLang="ro-RO" sz="2000" dirty="0"/>
              <a:t> Pregătită de Referent</a:t>
            </a:r>
          </a:p>
          <a:p>
            <a:pPr marL="0" marR="0" lvl="0" indent="0" algn="l" defTabSz="914400" rtl="0" eaLnBrk="0" fontAlgn="base" latinLnBrk="0" hangingPunct="0">
              <a:lnSpc>
                <a:spcPct val="100000"/>
              </a:lnSpc>
              <a:spcBef>
                <a:spcPct val="0"/>
              </a:spcBef>
              <a:spcAft>
                <a:spcPct val="0"/>
              </a:spcAft>
              <a:buClrTx/>
              <a:buSzTx/>
              <a:buFontTx/>
              <a:buChar char="•"/>
              <a:tabLst/>
            </a:pPr>
            <a:r>
              <a:rPr lang="ro-RO" altLang="ro-RO" sz="2000" dirty="0"/>
              <a:t> Include: geometrie, denumiri, documente, poziționări</a:t>
            </a:r>
          </a:p>
          <a:p>
            <a:pPr marL="0" marR="0" lvl="0" indent="0" algn="l" defTabSz="914400" rtl="0" eaLnBrk="0" fontAlgn="base" latinLnBrk="0" hangingPunct="0">
              <a:lnSpc>
                <a:spcPct val="100000"/>
              </a:lnSpc>
              <a:spcBef>
                <a:spcPct val="0"/>
              </a:spcBef>
              <a:spcAft>
                <a:spcPct val="0"/>
              </a:spcAft>
              <a:buClrTx/>
              <a:buSzTx/>
              <a:buFontTx/>
              <a:buChar char="•"/>
              <a:tabLst/>
            </a:pPr>
            <a:r>
              <a:rPr lang="ro-RO" altLang="ro-RO" sz="2000" dirty="0"/>
              <a:t> Nu este publică</a:t>
            </a:r>
          </a:p>
          <a:p>
            <a:pPr marL="0" marR="0" lvl="0" indent="0" algn="l" defTabSz="914400" rtl="0" eaLnBrk="0" fontAlgn="base" latinLnBrk="0" hangingPunct="0">
              <a:lnSpc>
                <a:spcPct val="100000"/>
              </a:lnSpc>
              <a:spcBef>
                <a:spcPct val="0"/>
              </a:spcBef>
              <a:spcAft>
                <a:spcPct val="0"/>
              </a:spcAft>
              <a:buClrTx/>
              <a:buSzTx/>
              <a:buFontTx/>
              <a:buChar char="•"/>
              <a:tabLst/>
            </a:pPr>
            <a:r>
              <a:rPr lang="ro-RO" altLang="ro-RO" sz="2000" dirty="0"/>
              <a:t> Nu afectează datele oficiale</a:t>
            </a:r>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2000" dirty="0">
              <a:latin typeface="Arial" panose="020B0604020202020204" pitchFamily="34" charset="0"/>
            </a:endParaRPr>
          </a:p>
          <a:p>
            <a:pPr marL="0" lvl="0" indent="0" algn="just" defTabSz="914400" eaLnBrk="0" fontAlgn="base" hangingPunct="0">
              <a:spcBef>
                <a:spcPct val="0"/>
              </a:spcBef>
              <a:spcAft>
                <a:spcPct val="0"/>
              </a:spcAft>
              <a:buNone/>
            </a:pPr>
            <a:r>
              <a:rPr lang="ro-RO" sz="2000" b="1" dirty="0"/>
              <a:t>Important:</a:t>
            </a:r>
            <a:r>
              <a:rPr lang="ro-RO" sz="2000" dirty="0"/>
              <a:t> O schiță nu trebuie păstrată în stadiu de lucru. După finalizare, aceasta trebuie transmisă supervizorului pentru verificare și validare.</a:t>
            </a:r>
            <a:r>
              <a:rPr lang="ro-RO" altLang="ro-RO" sz="2000" dirty="0"/>
              <a:t> Este important sa schita să se finalizeze cu trimitere la supervizor.</a:t>
            </a:r>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2611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sz="3200" dirty="0"/>
              <a:t/>
            </a:r>
            <a:br>
              <a:rPr lang="ro-RO" sz="3200" dirty="0"/>
            </a:br>
            <a:r>
              <a:rPr lang="ro-RO" sz="3200" dirty="0"/>
              <a:t/>
            </a:r>
            <a:br>
              <a:rPr lang="ro-RO" sz="3200" dirty="0"/>
            </a:br>
            <a:r>
              <a:rPr lang="ro-RO" sz="3200" dirty="0"/>
              <a:t/>
            </a:r>
            <a:br>
              <a:rPr lang="ro-RO" sz="3200" dirty="0"/>
            </a:br>
            <a:r>
              <a:rPr lang="ro-RO" sz="3600" dirty="0"/>
              <a:t>Etapa 2: În lucru</a:t>
            </a:r>
            <a:r>
              <a:rPr lang="ro-RO" sz="3200" dirty="0"/>
              <a:t/>
            </a:r>
            <a:br>
              <a:rPr lang="ro-RO" sz="3200" dirty="0"/>
            </a:br>
            <a:r>
              <a:rPr lang="ro-RO" sz="3200" dirty="0"/>
              <a:t/>
            </a:r>
            <a:br>
              <a:rPr lang="ro-RO" sz="3200" dirty="0"/>
            </a:br>
            <a:r>
              <a:rPr lang="ro-RO" sz="3200" dirty="0"/>
              <a:t/>
            </a:r>
            <a:br>
              <a:rPr lang="ro-RO" sz="3200" dirty="0"/>
            </a:br>
            <a:endParaRPr sz="3200" dirty="0"/>
          </a:p>
        </p:txBody>
      </p:sp>
      <p:sp>
        <p:nvSpPr>
          <p:cNvPr id="3" name="Content Placeholder 2"/>
          <p:cNvSpPr>
            <a:spLocks noGrp="1"/>
          </p:cNvSpPr>
          <p:nvPr>
            <p:ph idx="1"/>
          </p:nvPr>
        </p:nvSpPr>
        <p:spPr/>
        <p:txBody>
          <a:bodyPr/>
          <a:lstStyle/>
          <a:p>
            <a:r>
              <a:rPr lang="ro-RO" sz="2000" dirty="0"/>
              <a:t>Schița este trimisă spre procesare</a:t>
            </a:r>
          </a:p>
          <a:p>
            <a:r>
              <a:rPr lang="ro-RO" sz="2000" dirty="0"/>
              <a:t>Supervizorul verifică:</a:t>
            </a:r>
          </a:p>
          <a:p>
            <a:pPr lvl="1"/>
            <a:r>
              <a:rPr lang="ro-RO" sz="2000" dirty="0"/>
              <a:t>documentele</a:t>
            </a:r>
          </a:p>
          <a:p>
            <a:pPr lvl="1"/>
            <a:r>
              <a:rPr lang="ro-RO" sz="2000" dirty="0"/>
              <a:t>geometria</a:t>
            </a:r>
          </a:p>
          <a:p>
            <a:pPr lvl="1"/>
            <a:r>
              <a:rPr lang="ro-RO" sz="2000" dirty="0"/>
              <a:t>unicitatea</a:t>
            </a:r>
          </a:p>
          <a:p>
            <a:r>
              <a:rPr lang="ro-RO" sz="2000" dirty="0"/>
              <a:t>Decide dacă acțiunea este corectă</a:t>
            </a:r>
          </a:p>
          <a:p>
            <a:pPr>
              <a:defRPr sz="1800"/>
            </a:pPr>
            <a:endParaRPr dirty="0"/>
          </a:p>
        </p:txBody>
      </p:sp>
    </p:spTree>
    <p:extLst>
      <p:ext uri="{BB962C8B-B14F-4D97-AF65-F5344CB8AC3E}">
        <p14:creationId xmlns:p14="http://schemas.microsoft.com/office/powerpoint/2010/main" val="16033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dirty="0"/>
              <a:t/>
            </a:r>
            <a:br>
              <a:rPr lang="ro-RO" dirty="0"/>
            </a:br>
            <a:r>
              <a:rPr lang="ro-RO" dirty="0"/>
              <a:t/>
            </a:r>
            <a:br>
              <a:rPr lang="ro-RO" dirty="0"/>
            </a:br>
            <a:r>
              <a:rPr lang="ro-RO" sz="3600" dirty="0"/>
              <a:t>Etapa 3: Aprobat/Respins</a:t>
            </a:r>
            <a:br>
              <a:rPr lang="ro-RO" sz="3600" dirty="0"/>
            </a:br>
            <a:r>
              <a:rPr lang="ro-RO" sz="3600" dirty="0"/>
              <a:t/>
            </a:r>
            <a:br>
              <a:rPr lang="ro-RO" sz="3600" dirty="0"/>
            </a:br>
            <a:endParaRPr sz="3600" dirty="0"/>
          </a:p>
        </p:txBody>
      </p:sp>
      <p:sp>
        <p:nvSpPr>
          <p:cNvPr id="3" name="Content Placeholder 2"/>
          <p:cNvSpPr>
            <a:spLocks noGrp="1"/>
          </p:cNvSpPr>
          <p:nvPr>
            <p:ph idx="1"/>
          </p:nvPr>
        </p:nvSpPr>
        <p:spPr/>
        <p:txBody>
          <a:bodyPr/>
          <a:lstStyle/>
          <a:p>
            <a:pPr marL="0" indent="0">
              <a:buNone/>
            </a:pPr>
            <a:r>
              <a:rPr lang="ro-RO" sz="2000" b="1" dirty="0"/>
              <a:t>Aprobat</a:t>
            </a:r>
          </a:p>
          <a:p>
            <a:r>
              <a:rPr lang="ro-RO" sz="2000" dirty="0"/>
              <a:t>Totul este corect</a:t>
            </a:r>
          </a:p>
          <a:p>
            <a:r>
              <a:rPr lang="ro-RO" sz="2000" dirty="0"/>
              <a:t>Acțiunea poate fi publicată</a:t>
            </a:r>
          </a:p>
          <a:p>
            <a:pPr marL="0" indent="0">
              <a:buNone/>
            </a:pPr>
            <a:r>
              <a:rPr lang="ro-RO" sz="2000" b="1" dirty="0"/>
              <a:t>Respins</a:t>
            </a:r>
          </a:p>
          <a:p>
            <a:r>
              <a:rPr lang="ro-RO" sz="2000" dirty="0"/>
              <a:t>Sunt identificate probleme</a:t>
            </a:r>
          </a:p>
          <a:p>
            <a:r>
              <a:rPr lang="ro-RO" sz="2000" dirty="0"/>
              <a:t>Se întoarce la Referent</a:t>
            </a:r>
          </a:p>
          <a:p>
            <a:r>
              <a:rPr lang="ro-RO" sz="2000" dirty="0"/>
              <a:t>Poate fi corectată și retrimisă</a:t>
            </a:r>
          </a:p>
          <a:p>
            <a:pPr>
              <a:defRPr sz="1800"/>
            </a:pPr>
            <a:endParaRPr dirty="0"/>
          </a:p>
        </p:txBody>
      </p:sp>
    </p:spTree>
    <p:extLst>
      <p:ext uri="{BB962C8B-B14F-4D97-AF65-F5344CB8AC3E}">
        <p14:creationId xmlns:p14="http://schemas.microsoft.com/office/powerpoint/2010/main" val="3509542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dirty="0"/>
              <a:t/>
            </a:r>
            <a:br>
              <a:rPr lang="ro-RO" dirty="0"/>
            </a:br>
            <a:r>
              <a:rPr lang="ro-RO" dirty="0"/>
              <a:t/>
            </a:r>
            <a:br>
              <a:rPr lang="ro-RO" dirty="0"/>
            </a:br>
            <a:r>
              <a:rPr lang="ro-RO" sz="3600" dirty="0"/>
              <a:t>Etapa 4: Publicat / Anulat</a:t>
            </a:r>
            <a:br>
              <a:rPr lang="ro-RO" sz="3600" dirty="0"/>
            </a:br>
            <a:r>
              <a:rPr lang="ro-RO" sz="3600" dirty="0"/>
              <a:t/>
            </a:r>
            <a:br>
              <a:rPr lang="ro-RO" sz="3600" dirty="0"/>
            </a:br>
            <a:endParaRPr sz="3600" dirty="0"/>
          </a:p>
        </p:txBody>
      </p:sp>
      <p:sp>
        <p:nvSpPr>
          <p:cNvPr id="3" name="Content Placeholder 2"/>
          <p:cNvSpPr>
            <a:spLocks noGrp="1"/>
          </p:cNvSpPr>
          <p:nvPr>
            <p:ph idx="1"/>
          </p:nvPr>
        </p:nvSpPr>
        <p:spPr/>
        <p:txBody>
          <a:bodyPr>
            <a:normAutofit/>
          </a:bodyPr>
          <a:lstStyle/>
          <a:p>
            <a:pPr marL="0" indent="0">
              <a:buNone/>
            </a:pPr>
            <a:r>
              <a:rPr lang="ro-RO" sz="2000" b="1" dirty="0"/>
              <a:t>Publicat</a:t>
            </a:r>
          </a:p>
          <a:p>
            <a:r>
              <a:rPr lang="ro-RO" sz="2000" dirty="0"/>
              <a:t>Devine oficial</a:t>
            </a:r>
          </a:p>
          <a:p>
            <a:r>
              <a:rPr lang="ro-RO" sz="2000" dirty="0"/>
              <a:t>Apare în Registru</a:t>
            </a:r>
          </a:p>
          <a:p>
            <a:r>
              <a:rPr lang="ro-RO" sz="2000" dirty="0"/>
              <a:t>Nu mai poate fi modificată</a:t>
            </a:r>
          </a:p>
          <a:p>
            <a:pPr marL="0" indent="0">
              <a:buNone/>
            </a:pPr>
            <a:r>
              <a:rPr lang="ro-RO" sz="2000" b="1" dirty="0"/>
              <a:t>Publicare automată</a:t>
            </a:r>
          </a:p>
          <a:p>
            <a:r>
              <a:rPr lang="ro-RO" sz="2000" dirty="0"/>
              <a:t>Dacă Supervizorul nu publică în 3 zile</a:t>
            </a:r>
          </a:p>
          <a:p>
            <a:pPr marL="0" indent="0">
              <a:buNone/>
            </a:pPr>
            <a:r>
              <a:rPr lang="ro-RO" sz="2000" b="1" dirty="0"/>
              <a:t>Anulat</a:t>
            </a:r>
          </a:p>
          <a:p>
            <a:r>
              <a:rPr lang="ro-RO" sz="2000" dirty="0"/>
              <a:t>Folosit în situații speciale</a:t>
            </a:r>
          </a:p>
          <a:p>
            <a:r>
              <a:rPr lang="ro-RO" sz="2000" dirty="0"/>
              <a:t>De obicei după respingeri repetate</a:t>
            </a:r>
          </a:p>
          <a:p>
            <a:pPr>
              <a:defRPr sz="1800"/>
            </a:pPr>
            <a:endParaRPr dirty="0"/>
          </a:p>
        </p:txBody>
      </p:sp>
    </p:spTree>
    <p:extLst>
      <p:ext uri="{BB962C8B-B14F-4D97-AF65-F5344CB8AC3E}">
        <p14:creationId xmlns:p14="http://schemas.microsoft.com/office/powerpoint/2010/main" val="2881599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27" y="329335"/>
            <a:ext cx="8229600" cy="684217"/>
          </a:xfrm>
        </p:spPr>
        <p:txBody>
          <a:bodyPr>
            <a:normAutofit fontScale="90000"/>
          </a:bodyPr>
          <a:lstStyle/>
          <a:p>
            <a:pPr algn="l"/>
            <a:r>
              <a:rPr lang="ro-RO" dirty="0"/>
              <a:t/>
            </a:r>
            <a:br>
              <a:rPr lang="ro-RO" dirty="0"/>
            </a:br>
            <a:r>
              <a:rPr lang="ro-RO" dirty="0"/>
              <a:t/>
            </a:r>
            <a:br>
              <a:rPr lang="ro-RO" dirty="0"/>
            </a:br>
            <a:r>
              <a:rPr lang="ro-RO" sz="3600" dirty="0"/>
              <a:t>Atenționări importante</a:t>
            </a:r>
            <a:br>
              <a:rPr lang="ro-RO" sz="3600" dirty="0"/>
            </a:br>
            <a:r>
              <a:rPr lang="ro-RO" sz="3600" dirty="0"/>
              <a:t/>
            </a:r>
            <a:br>
              <a:rPr lang="ro-RO" sz="3600" dirty="0"/>
            </a:br>
            <a:endParaRPr sz="3600" dirty="0"/>
          </a:p>
        </p:txBody>
      </p:sp>
      <p:sp>
        <p:nvSpPr>
          <p:cNvPr id="4" name="Rectangle 1"/>
          <p:cNvSpPr>
            <a:spLocks noGrp="1" noChangeArrowheads="1"/>
          </p:cNvSpPr>
          <p:nvPr>
            <p:ph idx="1"/>
          </p:nvPr>
        </p:nvSpPr>
        <p:spPr bwMode="auto">
          <a:xfrm>
            <a:off x="457200" y="469948"/>
            <a:ext cx="7717316" cy="678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ro-RO" altLang="ro-RO" sz="1600" dirty="0"/>
          </a:p>
          <a:p>
            <a:pPr defTabSz="914400" eaLnBrk="0" fontAlgn="base" hangingPunct="0">
              <a:spcBef>
                <a:spcPct val="0"/>
              </a:spcBef>
              <a:spcAft>
                <a:spcPct val="0"/>
              </a:spcAft>
            </a:pPr>
            <a:endParaRPr lang="ro-RO" altLang="ro-RO" sz="1600" dirty="0"/>
          </a:p>
          <a:p>
            <a:pPr defTabSz="914400" eaLnBrk="0" fontAlgn="base" hangingPunct="0">
              <a:spcBef>
                <a:spcPct val="0"/>
              </a:spcBef>
              <a:spcAft>
                <a:spcPct val="0"/>
              </a:spcAft>
            </a:pPr>
            <a:endParaRPr lang="ro-RO" altLang="ro-RO" sz="1600" dirty="0"/>
          </a:p>
          <a:p>
            <a:pPr defTabSz="914400" eaLnBrk="0" fontAlgn="base" hangingPunct="0">
              <a:spcBef>
                <a:spcPct val="0"/>
              </a:spcBef>
              <a:spcAft>
                <a:spcPct val="0"/>
              </a:spcAft>
            </a:pPr>
            <a:endParaRPr lang="ro-RO" altLang="ro-RO" sz="1600" dirty="0"/>
          </a:p>
          <a:p>
            <a:pPr defTabSz="914400" eaLnBrk="0" fontAlgn="base" hangingPunct="0">
              <a:spcBef>
                <a:spcPct val="0"/>
              </a:spcBef>
              <a:spcAft>
                <a:spcPct val="0"/>
              </a:spcAft>
            </a:pPr>
            <a:r>
              <a:rPr lang="ro-RO" altLang="ro-RO" sz="2000" dirty="0"/>
              <a:t>O schiță ștearsă nu poate fi recuperată</a:t>
            </a:r>
          </a:p>
          <a:p>
            <a:pPr defTabSz="914400" eaLnBrk="0" fontAlgn="base" hangingPunct="0">
              <a:spcBef>
                <a:spcPct val="0"/>
              </a:spcBef>
              <a:spcAft>
                <a:spcPct val="0"/>
              </a:spcAft>
            </a:pPr>
            <a:r>
              <a:rPr lang="ro-RO" altLang="ro-RO" sz="2000" dirty="0"/>
              <a:t>O acțiune respinsă poate fi reluată</a:t>
            </a:r>
          </a:p>
          <a:p>
            <a:pPr defTabSz="914400" eaLnBrk="0" fontAlgn="base" hangingPunct="0">
              <a:spcBef>
                <a:spcPct val="0"/>
              </a:spcBef>
              <a:spcAft>
                <a:spcPct val="0"/>
              </a:spcAft>
            </a:pPr>
            <a:r>
              <a:rPr lang="ro-RO" altLang="ro-RO" sz="2000" dirty="0" smtClean="0"/>
              <a:t>Publicarea </a:t>
            </a:r>
            <a:r>
              <a:rPr lang="ro-RO" altLang="ro-RO" sz="2000" dirty="0"/>
              <a:t>automată după 3 zile</a:t>
            </a:r>
          </a:p>
          <a:p>
            <a:pPr defTabSz="914400" eaLnBrk="0" fontAlgn="base" hangingPunct="0">
              <a:spcBef>
                <a:spcPct val="0"/>
              </a:spcBef>
              <a:spcAft>
                <a:spcPct val="0"/>
              </a:spcAft>
            </a:pPr>
            <a:r>
              <a:rPr lang="ro-RO" altLang="ro-RO" sz="2000" dirty="0"/>
              <a:t>Acțiunile publicate sunt definitive</a:t>
            </a:r>
          </a:p>
          <a:p>
            <a:pPr defTabSz="914400" eaLnBrk="0" fontAlgn="base" hangingPunct="0">
              <a:spcBef>
                <a:spcPct val="0"/>
              </a:spcBef>
              <a:spcAft>
                <a:spcPct val="0"/>
              </a:spcAft>
            </a:pPr>
            <a:r>
              <a:rPr lang="ro-RO" sz="2000" dirty="0"/>
              <a:t>Odată ce o acțiune este în starea </a:t>
            </a:r>
            <a:r>
              <a:rPr lang="ro-RO" sz="2000" b="1" dirty="0"/>
              <a:t>Aprobat</a:t>
            </a:r>
            <a:r>
              <a:rPr lang="ro-RO" sz="2000" dirty="0"/>
              <a:t>, singurele opțiuni sunt: Publicare manuală sau  Publicare automată după 3 zile. </a:t>
            </a:r>
            <a:r>
              <a:rPr lang="ro-RO" sz="2000" b="1" dirty="0"/>
              <a:t> </a:t>
            </a:r>
          </a:p>
          <a:p>
            <a:pPr defTabSz="914400" eaLnBrk="0" fontAlgn="base" hangingPunct="0">
              <a:spcBef>
                <a:spcPct val="0"/>
              </a:spcBef>
              <a:spcAft>
                <a:spcPct val="0"/>
              </a:spcAft>
            </a:pPr>
            <a:r>
              <a:rPr lang="ro-RO" sz="2000" b="1" dirty="0"/>
              <a:t>Nu există </a:t>
            </a:r>
            <a:r>
              <a:rPr lang="ro-RO" sz="2000" dirty="0"/>
              <a:t>opțiunea de </a:t>
            </a:r>
            <a:r>
              <a:rPr lang="ro-RO" sz="2000" b="1" dirty="0"/>
              <a:t>Anulare </a:t>
            </a:r>
            <a:r>
              <a:rPr lang="ro-RO" sz="2000" dirty="0"/>
              <a:t>după</a:t>
            </a:r>
            <a:r>
              <a:rPr lang="ro-RO" sz="2000" b="1" dirty="0"/>
              <a:t> Aprobare. </a:t>
            </a:r>
          </a:p>
          <a:p>
            <a:pPr defTabSz="914400" eaLnBrk="0" fontAlgn="base" hangingPunct="0">
              <a:spcBef>
                <a:spcPct val="0"/>
              </a:spcBef>
              <a:spcAft>
                <a:spcPct val="0"/>
              </a:spcAft>
            </a:pPr>
            <a:r>
              <a:rPr lang="ro-RO" sz="2000" dirty="0"/>
              <a:t>În starea</a:t>
            </a:r>
            <a:r>
              <a:rPr lang="ro-RO" sz="2000" b="1" dirty="0"/>
              <a:t> Publicare </a:t>
            </a:r>
            <a:r>
              <a:rPr lang="ro-RO" sz="2000" dirty="0"/>
              <a:t>obiectele</a:t>
            </a:r>
            <a:r>
              <a:rPr lang="ro-RO" sz="2000" b="1" dirty="0"/>
              <a:t> Drum si Adresa primesc CUD și CUA.</a:t>
            </a:r>
          </a:p>
          <a:p>
            <a:pPr defTabSz="914400" eaLnBrk="0" fontAlgn="base" hangingPunct="0">
              <a:spcBef>
                <a:spcPct val="0"/>
              </a:spcBef>
              <a:spcAft>
                <a:spcPct val="0"/>
              </a:spcAft>
            </a:pPr>
            <a:r>
              <a:rPr lang="ro-RO" sz="2000" dirty="0"/>
              <a:t>Finalizarea unei schițe trebuie urmată de trimiterea ei către supervizor, pentru a continua fluxul de verificare și validare.</a:t>
            </a:r>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900" dirty="0"/>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900" dirty="0"/>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900" dirty="0"/>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900" dirty="0"/>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900" dirty="0"/>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900" dirty="0"/>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900" dirty="0"/>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900" dirty="0"/>
          </a:p>
          <a:p>
            <a:pPr marL="0" marR="0" lvl="0" indent="0" algn="l" defTabSz="914400" rtl="0" eaLnBrk="0" fontAlgn="base" latinLnBrk="0" hangingPunct="0">
              <a:lnSpc>
                <a:spcPct val="100000"/>
              </a:lnSpc>
              <a:spcBef>
                <a:spcPct val="0"/>
              </a:spcBef>
              <a:spcAft>
                <a:spcPct val="0"/>
              </a:spcAft>
              <a:buClrTx/>
              <a:buSzTx/>
              <a:buFontTx/>
              <a:buChar char="•"/>
              <a:tabLst/>
            </a:pPr>
            <a:endParaRPr lang="ro-RO" altLang="ro-RO" sz="1900" dirty="0"/>
          </a:p>
        </p:txBody>
      </p:sp>
    </p:spTree>
    <p:extLst>
      <p:ext uri="{BB962C8B-B14F-4D97-AF65-F5344CB8AC3E}">
        <p14:creationId xmlns:p14="http://schemas.microsoft.com/office/powerpoint/2010/main" val="3719942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401"/>
            <a:ext cx="8229600" cy="1143000"/>
          </a:xfrm>
        </p:spPr>
        <p:txBody>
          <a:bodyPr>
            <a:normAutofit/>
          </a:bodyPr>
          <a:lstStyle/>
          <a:p>
            <a:pPr algn="l"/>
            <a:r>
              <a:rPr lang="ro-RO" sz="3200" dirty="0"/>
              <a:t>CUD și CUA</a:t>
            </a:r>
          </a:p>
        </p:txBody>
      </p:sp>
      <p:sp>
        <p:nvSpPr>
          <p:cNvPr id="3" name="Content Placeholder 2"/>
          <p:cNvSpPr>
            <a:spLocks noGrp="1"/>
          </p:cNvSpPr>
          <p:nvPr>
            <p:ph idx="1"/>
          </p:nvPr>
        </p:nvSpPr>
        <p:spPr/>
        <p:txBody>
          <a:bodyPr>
            <a:normAutofit/>
          </a:bodyPr>
          <a:lstStyle/>
          <a:p>
            <a:pPr marL="0" indent="0">
              <a:buNone/>
            </a:pPr>
            <a:r>
              <a:rPr lang="ro-RO" sz="1600" dirty="0"/>
              <a:t>	</a:t>
            </a:r>
            <a:r>
              <a:rPr lang="ro-RO" sz="1800" b="1" dirty="0"/>
              <a:t>În RENNS, atunci când o acțiune este publicată, sistemul generează automat două coduri speciale:</a:t>
            </a:r>
          </a:p>
          <a:p>
            <a:r>
              <a:rPr lang="ro-RO" sz="1800" b="1" dirty="0">
                <a:solidFill>
                  <a:schemeClr val="accent6">
                    <a:lumMod val="75000"/>
                  </a:schemeClr>
                </a:solidFill>
              </a:rPr>
              <a:t> CUD – Cod Unic Drum </a:t>
            </a:r>
            <a:r>
              <a:rPr lang="ro-RO" sz="1800" dirty="0"/>
              <a:t>- este identificatorul unic al unui drum în RENNS. </a:t>
            </a:r>
          </a:p>
          <a:p>
            <a:pPr marL="0" indent="0" algn="just">
              <a:buNone/>
            </a:pPr>
            <a:r>
              <a:rPr lang="ro-RO" sz="1800" dirty="0"/>
              <a:t>	Fiecare drum (stradă, alee, bulevard etc.) primește un cod unic, ca un „CNP al drumului”. Acest cod rămâne același chiar dacă drumul își schimbă numele sau geometria. Ajută sistemul să urmărească istoricul acelui drum. Evită confuziile între străzi cu nume asemănătoare și permite urmărirea modificărilor în timp (genealogie).</a:t>
            </a:r>
          </a:p>
          <a:p>
            <a:pPr algn="just"/>
            <a:r>
              <a:rPr lang="ro-RO" sz="1800" dirty="0"/>
              <a:t> </a:t>
            </a:r>
            <a:r>
              <a:rPr lang="ro-RO" sz="1800" b="1" dirty="0">
                <a:solidFill>
                  <a:srgbClr val="00B0F0"/>
                </a:solidFill>
              </a:rPr>
              <a:t>CUA – Cod Unic Adresă </a:t>
            </a:r>
            <a:r>
              <a:rPr lang="ro-RO" sz="1800" dirty="0"/>
              <a:t>- este identificatorul unic al unui număr administrativ. Fiecare adresă (ex.: Str. Lalelelor nr. 10) primește un cod unic, ca un „CNP al adresei”. Codul rămâne același chiar dacă numărul se modifică, se mută sau se dezmembrează. Este important pentru că asigură că fiecare adresă este unică la nivel național și permite urmărirea istoricului unei adrese (creare, mutare, comasare etc.).</a:t>
            </a:r>
          </a:p>
        </p:txBody>
      </p:sp>
    </p:spTree>
    <p:extLst>
      <p:ext uri="{BB962C8B-B14F-4D97-AF65-F5344CB8AC3E}">
        <p14:creationId xmlns:p14="http://schemas.microsoft.com/office/powerpoint/2010/main" val="4133988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sz="3200" dirty="0"/>
              <a:t/>
            </a:r>
            <a:br>
              <a:rPr lang="ro-RO" sz="3200" dirty="0"/>
            </a:br>
            <a:r>
              <a:rPr lang="ro-RO" sz="3200" dirty="0"/>
              <a:t>Ce este vectorizarea?</a:t>
            </a:r>
            <a:br>
              <a:rPr lang="ro-RO" sz="3200" dirty="0"/>
            </a:br>
            <a:endParaRPr lang="ro-RO" sz="3200" dirty="0"/>
          </a:p>
        </p:txBody>
      </p:sp>
      <p:sp>
        <p:nvSpPr>
          <p:cNvPr id="3" name="Content Placeholder 2"/>
          <p:cNvSpPr>
            <a:spLocks noGrp="1"/>
          </p:cNvSpPr>
          <p:nvPr>
            <p:ph idx="1"/>
          </p:nvPr>
        </p:nvSpPr>
        <p:spPr/>
        <p:txBody>
          <a:bodyPr>
            <a:normAutofit/>
          </a:bodyPr>
          <a:lstStyle/>
          <a:p>
            <a:pPr marL="0" indent="0" algn="just">
              <a:buNone/>
            </a:pPr>
            <a:r>
              <a:rPr lang="ro-RO" dirty="0"/>
              <a:t>	</a:t>
            </a:r>
            <a:r>
              <a:rPr lang="ro-RO" sz="2000" b="1" dirty="0"/>
              <a:t>Definiție simplă:</a:t>
            </a:r>
            <a:r>
              <a:rPr lang="ro-RO" sz="2000" dirty="0"/>
              <a:t> transformarea unui drum real (din teren sau din documente legale) într-o reprezentare digitală pe hartă, prin trasarea lui cu ajutorul unor puncte și segmente.</a:t>
            </a:r>
          </a:p>
          <a:p>
            <a:pPr lvl="0"/>
            <a:r>
              <a:rPr lang="ro-RO" sz="2000" b="1" dirty="0"/>
              <a:t>Cum se face:</a:t>
            </a:r>
            <a:r>
              <a:rPr lang="ro-RO" sz="2000" dirty="0"/>
              <a:t> utilizatorul (Referentul) marchează punctele de început și sfârșit, iar sistemul creează linia (tronsonul).</a:t>
            </a:r>
          </a:p>
          <a:p>
            <a:pPr lvl="0"/>
            <a:r>
              <a:rPr lang="ro-RO" sz="2000" b="1" dirty="0"/>
              <a:t>Rezultat:</a:t>
            </a:r>
            <a:r>
              <a:rPr lang="ro-RO" sz="2000" dirty="0"/>
              <a:t> un drum vectorizat apare ca o linie continuă pe hartă, care poate fi ulterior editată, împărțită sau comasată.</a:t>
            </a:r>
          </a:p>
          <a:p>
            <a:endParaRPr lang="ro-RO" sz="2100" dirty="0"/>
          </a:p>
        </p:txBody>
      </p:sp>
    </p:spTree>
    <p:extLst>
      <p:ext uri="{BB962C8B-B14F-4D97-AF65-F5344CB8AC3E}">
        <p14:creationId xmlns:p14="http://schemas.microsoft.com/office/powerpoint/2010/main" val="3455844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61" y="211291"/>
            <a:ext cx="8240616" cy="802261"/>
          </a:xfrm>
        </p:spPr>
        <p:txBody>
          <a:bodyPr>
            <a:normAutofit fontScale="90000"/>
          </a:bodyPr>
          <a:lstStyle/>
          <a:p>
            <a:pPr algn="l"/>
            <a:r>
              <a:rPr lang="ro-RO" sz="3600" b="1" dirty="0"/>
              <a:t/>
            </a:r>
            <a:br>
              <a:rPr lang="ro-RO" sz="3600" b="1" dirty="0"/>
            </a:br>
            <a:r>
              <a:rPr lang="ro-RO" sz="3600" b="1" dirty="0"/>
              <a:t/>
            </a:r>
            <a:br>
              <a:rPr lang="ro-RO" sz="3600" b="1" dirty="0"/>
            </a:br>
            <a:r>
              <a:rPr lang="ro-RO" sz="3600" b="1" dirty="0"/>
              <a:t/>
            </a:r>
            <a:br>
              <a:rPr lang="ro-RO" sz="3600" b="1" dirty="0"/>
            </a:br>
            <a:r>
              <a:rPr lang="ro-RO" sz="3600" dirty="0"/>
              <a:t>De ce este importantă vectorizarea?</a:t>
            </a:r>
            <a:br>
              <a:rPr lang="ro-RO" sz="3600" dirty="0"/>
            </a:br>
            <a:r>
              <a:rPr lang="ro-RO" sz="3600" dirty="0"/>
              <a:t/>
            </a:r>
            <a:br>
              <a:rPr lang="ro-RO" sz="3600" dirty="0"/>
            </a:br>
            <a:r>
              <a:rPr lang="ro-RO" sz="3600" dirty="0"/>
              <a:t/>
            </a:r>
            <a:br>
              <a:rPr lang="ro-RO" sz="3600" dirty="0"/>
            </a:br>
            <a:r>
              <a:rPr lang="ro-RO" b="1" dirty="0"/>
              <a:t/>
            </a:r>
            <a:br>
              <a:rPr lang="ro-RO" b="1" dirty="0"/>
            </a:br>
            <a:endParaRPr lang="ro-RO" dirty="0"/>
          </a:p>
        </p:txBody>
      </p:sp>
      <p:sp>
        <p:nvSpPr>
          <p:cNvPr id="3" name="Content Placeholder 2"/>
          <p:cNvSpPr>
            <a:spLocks noGrp="1"/>
          </p:cNvSpPr>
          <p:nvPr>
            <p:ph idx="1"/>
          </p:nvPr>
        </p:nvSpPr>
        <p:spPr>
          <a:xfrm>
            <a:off x="457200" y="1941724"/>
            <a:ext cx="8229600" cy="2872648"/>
          </a:xfrm>
        </p:spPr>
        <p:txBody>
          <a:bodyPr>
            <a:normAutofit/>
          </a:bodyPr>
          <a:lstStyle/>
          <a:p>
            <a:pPr algn="just"/>
            <a:r>
              <a:rPr lang="ro-RO" sz="2000" b="1" dirty="0"/>
              <a:t>Localizare precisă</a:t>
            </a:r>
            <a:r>
              <a:rPr lang="ro-RO" sz="2000" dirty="0"/>
              <a:t> – drumurile și adresele administrative trebuie să fie poziționate corect în spațiu.</a:t>
            </a:r>
          </a:p>
          <a:p>
            <a:pPr lvl="0" algn="just"/>
            <a:r>
              <a:rPr lang="ro-RO" sz="2000" dirty="0"/>
              <a:t> </a:t>
            </a:r>
            <a:r>
              <a:rPr lang="ro-RO" sz="2000" b="1" dirty="0"/>
              <a:t>Flexibilitate</a:t>
            </a:r>
            <a:r>
              <a:rPr lang="ro-RO" sz="2000" dirty="0"/>
              <a:t> – vectorii pot fi modificați ușor (mutare, extindere, corectare).</a:t>
            </a:r>
          </a:p>
          <a:p>
            <a:pPr lvl="0" algn="just"/>
            <a:r>
              <a:rPr lang="ro-RO" sz="2000" dirty="0"/>
              <a:t> </a:t>
            </a:r>
            <a:r>
              <a:rPr lang="ro-RO" sz="2000" b="1" dirty="0"/>
              <a:t>Validare legală</a:t>
            </a:r>
            <a:r>
              <a:rPr lang="ro-RO" sz="2000" dirty="0"/>
              <a:t> – traseul vectorizat trebuie să corespundă cu documentul legal (HCL).</a:t>
            </a:r>
          </a:p>
          <a:p>
            <a:pPr lvl="0" algn="just"/>
            <a:r>
              <a:rPr lang="ro-RO" sz="2000" dirty="0"/>
              <a:t> </a:t>
            </a:r>
            <a:r>
              <a:rPr lang="ro-RO" sz="2000" b="1" dirty="0"/>
              <a:t>Integrare cu adresele administrative</a:t>
            </a:r>
            <a:r>
              <a:rPr lang="ro-RO" sz="2000" dirty="0"/>
              <a:t> – numerele administrative se plasează pe tronsoane vectorizate.</a:t>
            </a:r>
          </a:p>
          <a:p>
            <a:endParaRPr lang="ro-RO" sz="1700" dirty="0"/>
          </a:p>
        </p:txBody>
      </p:sp>
    </p:spTree>
    <p:extLst>
      <p:ext uri="{BB962C8B-B14F-4D97-AF65-F5344CB8AC3E}">
        <p14:creationId xmlns:p14="http://schemas.microsoft.com/office/powerpoint/2010/main" val="692364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sz="3200" dirty="0"/>
              <a:t/>
            </a:r>
            <a:br>
              <a:rPr lang="ro-RO" sz="3200" dirty="0"/>
            </a:br>
            <a:r>
              <a:rPr lang="ro-RO" sz="3200" dirty="0"/>
              <a:t/>
            </a:r>
            <a:br>
              <a:rPr lang="ro-RO" sz="3200" dirty="0"/>
            </a:br>
            <a:r>
              <a:rPr lang="ro-RO" sz="3600" dirty="0"/>
              <a:t>Moduri RENNS</a:t>
            </a:r>
            <a:r>
              <a:rPr lang="ro-RO" sz="3200" dirty="0"/>
              <a:t/>
            </a:r>
            <a:br>
              <a:rPr lang="ro-RO" sz="3200" dirty="0"/>
            </a:br>
            <a:r>
              <a:rPr lang="ro-RO" sz="3200" dirty="0"/>
              <a:t/>
            </a:r>
            <a:br>
              <a:rPr lang="ro-RO" sz="3200" dirty="0"/>
            </a:br>
            <a:endParaRPr lang="ro-RO" sz="3200" dirty="0"/>
          </a:p>
        </p:txBody>
      </p:sp>
      <p:pic>
        <p:nvPicPr>
          <p:cNvPr id="4" name="Content Placeholder 3"/>
          <p:cNvPicPr>
            <a:picLocks noGrp="1" noChangeAspect="1"/>
          </p:cNvPicPr>
          <p:nvPr>
            <p:ph idx="1"/>
          </p:nvPr>
        </p:nvPicPr>
        <p:blipFill>
          <a:blip r:embed="rId2"/>
          <a:stretch>
            <a:fillRect/>
          </a:stretch>
        </p:blipFill>
        <p:spPr>
          <a:xfrm>
            <a:off x="356840" y="1215483"/>
            <a:ext cx="8596081" cy="4962293"/>
          </a:xfrm>
          <a:prstGeom prst="rect">
            <a:avLst/>
          </a:prstGeom>
        </p:spPr>
      </p:pic>
    </p:spTree>
    <p:extLst>
      <p:ext uri="{BB962C8B-B14F-4D97-AF65-F5344CB8AC3E}">
        <p14:creationId xmlns:p14="http://schemas.microsoft.com/office/powerpoint/2010/main" val="650083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dirty="0"/>
              <a:t/>
            </a:r>
            <a:br>
              <a:rPr lang="ro-RO" dirty="0"/>
            </a:br>
            <a:r>
              <a:rPr lang="ro-RO" dirty="0"/>
              <a:t/>
            </a:r>
            <a:br>
              <a:rPr lang="ro-RO" dirty="0"/>
            </a:br>
            <a:r>
              <a:rPr sz="3600" dirty="0" err="1"/>
              <a:t>Modul</a:t>
            </a:r>
            <a:r>
              <a:rPr sz="3600" dirty="0"/>
              <a:t> </a:t>
            </a:r>
            <a:r>
              <a:rPr sz="3600" dirty="0" err="1"/>
              <a:t>Gestiune</a:t>
            </a:r>
            <a:r>
              <a:rPr sz="3600" dirty="0"/>
              <a:t> </a:t>
            </a:r>
            <a:r>
              <a:rPr sz="3600" dirty="0" err="1"/>
              <a:t>Drumuri</a:t>
            </a:r>
            <a:r>
              <a:rPr lang="ro-RO" sz="3600" dirty="0"/>
              <a:t/>
            </a:r>
            <a:br>
              <a:rPr lang="ro-RO" sz="3600" dirty="0"/>
            </a:br>
            <a:r>
              <a:rPr lang="ro-RO" sz="3600" dirty="0"/>
              <a:t/>
            </a:r>
            <a:br>
              <a:rPr lang="ro-RO" sz="3600" dirty="0"/>
            </a:br>
            <a:endParaRPr sz="3600" dirty="0"/>
          </a:p>
        </p:txBody>
      </p:sp>
      <p:sp>
        <p:nvSpPr>
          <p:cNvPr id="3" name="Content Placeholder 2"/>
          <p:cNvSpPr>
            <a:spLocks noGrp="1"/>
          </p:cNvSpPr>
          <p:nvPr>
            <p:ph idx="1"/>
          </p:nvPr>
        </p:nvSpPr>
        <p:spPr/>
        <p:txBody>
          <a:bodyPr/>
          <a:lstStyle/>
          <a:p>
            <a:pPr marL="0" indent="0" algn="just">
              <a:buNone/>
              <a:defRPr sz="1800"/>
            </a:pPr>
            <a:r>
              <a:rPr lang="ro-RO" sz="1800" dirty="0"/>
              <a:t>	</a:t>
            </a:r>
            <a:r>
              <a:rPr lang="ro-RO" sz="2000" dirty="0"/>
              <a:t>Modul </a:t>
            </a:r>
            <a:r>
              <a:rPr lang="ro-RO" sz="2000" b="1" dirty="0"/>
              <a:t>Gestiune Drumuri</a:t>
            </a:r>
            <a:r>
              <a:rPr lang="ro-RO" sz="2000" dirty="0"/>
              <a:t> este zona din RENNS în care Referentul și Supervizorul lucrează efectiv cu </a:t>
            </a:r>
            <a:r>
              <a:rPr lang="ro-RO" sz="2000" b="1" dirty="0"/>
              <a:t>drumurile dintr-o localitate</a:t>
            </a:r>
            <a:r>
              <a:rPr lang="ro-RO" sz="2000" dirty="0"/>
              <a:t>: le creează, le modifică, le împart, le unesc sau le desființează. </a:t>
            </a:r>
          </a:p>
          <a:p>
            <a:pPr marL="0" indent="0" algn="just">
              <a:buNone/>
              <a:defRPr sz="1800"/>
            </a:pPr>
            <a:endParaRPr lang="ro-RO" sz="2000" dirty="0"/>
          </a:p>
          <a:p>
            <a:pPr marL="0" indent="0" algn="just">
              <a:buNone/>
              <a:defRPr sz="1800"/>
            </a:pPr>
            <a:r>
              <a:rPr lang="ro-RO" sz="2000" dirty="0"/>
              <a:t>	Modul este împărțit clar între roluri:</a:t>
            </a:r>
          </a:p>
          <a:p>
            <a:pPr lvl="0" algn="just"/>
            <a:r>
              <a:rPr lang="ro-RO" sz="2000" b="1" dirty="0"/>
              <a:t>Referentul</a:t>
            </a:r>
            <a:r>
              <a:rPr lang="ro-RO" sz="2000" dirty="0"/>
              <a:t> creează și pregătește acțiunile (schițe, vectorizare, completare date).</a:t>
            </a:r>
          </a:p>
          <a:p>
            <a:pPr lvl="0" algn="just"/>
            <a:r>
              <a:rPr lang="ro-RO" sz="2000" b="1" dirty="0"/>
              <a:t>Supervizorul</a:t>
            </a:r>
            <a:r>
              <a:rPr lang="ro-RO" sz="2000" dirty="0"/>
              <a:t> verifică, aprobă, respinge și publică acțiunile.</a:t>
            </a:r>
          </a:p>
          <a:p>
            <a:pPr lvl="0" algn="just"/>
            <a:endParaRPr lang="ro-RO" sz="2000" dirty="0"/>
          </a:p>
          <a:p>
            <a:pPr marL="0" indent="0" algn="just">
              <a:buNone/>
            </a:pPr>
            <a:r>
              <a:rPr lang="ro-RO" sz="2000" dirty="0"/>
              <a:t>	Pe scurt, Gestiune Drumuri este locul unde se construiește și se întreține structura stradală a localității, iar fiecare operațiune are reguli clare, documente obligatorii și verificări stricte pentru a asigura corectitudinea datelor publicate în RENNS.</a:t>
            </a:r>
          </a:p>
          <a:p>
            <a:pPr marL="0" indent="0">
              <a:buNone/>
              <a:defRPr sz="1800"/>
            </a:pPr>
            <a:endParaRPr lang="ro-RO" sz="1600" dirty="0"/>
          </a:p>
          <a:p>
            <a:pPr>
              <a:defRPr sz="1800"/>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Ce </a:t>
            </a:r>
            <a:r>
              <a:rPr lang="en-US" sz="3200" dirty="0" err="1"/>
              <a:t>este</a:t>
            </a:r>
            <a:r>
              <a:rPr lang="en-US" sz="3200" dirty="0"/>
              <a:t> RENNS?</a:t>
            </a:r>
            <a:endParaRPr sz="3200" dirty="0"/>
          </a:p>
        </p:txBody>
      </p:sp>
      <p:sp>
        <p:nvSpPr>
          <p:cNvPr id="3" name="Content Placeholder 2"/>
          <p:cNvSpPr>
            <a:spLocks noGrp="1"/>
          </p:cNvSpPr>
          <p:nvPr>
            <p:ph idx="1"/>
          </p:nvPr>
        </p:nvSpPr>
        <p:spPr>
          <a:xfrm>
            <a:off x="457200" y="1219200"/>
            <a:ext cx="8229600" cy="5007429"/>
          </a:xfrm>
        </p:spPr>
        <p:txBody>
          <a:bodyPr/>
          <a:lstStyle/>
          <a:p>
            <a:pPr marL="0" indent="0">
              <a:buNone/>
              <a:defRPr sz="1800"/>
            </a:pPr>
            <a:endParaRPr lang="ro-RO" dirty="0"/>
          </a:p>
          <a:p>
            <a:pPr>
              <a:defRPr sz="1800"/>
            </a:pPr>
            <a:r>
              <a:rPr lang="ro-RO" sz="1600" dirty="0"/>
              <a:t>RENNS este platforma oficială prin care se introduc, se verifică și se publică </a:t>
            </a:r>
            <a:r>
              <a:rPr lang="ro-RO" sz="1600" b="1" dirty="0"/>
              <a:t>drumurile (străzi, alei, bulevarde)</a:t>
            </a:r>
            <a:r>
              <a:rPr lang="ro-RO" sz="1600" dirty="0"/>
              <a:t> și </a:t>
            </a:r>
            <a:r>
              <a:rPr lang="ro-RO" sz="1600" b="1" dirty="0"/>
              <a:t>numerele administrative (adrese)</a:t>
            </a:r>
            <a:r>
              <a:rPr lang="ro-RO" sz="1600" dirty="0"/>
              <a:t> din fiecare localitate.</a:t>
            </a:r>
          </a:p>
          <a:p>
            <a:pPr>
              <a:defRPr sz="1800"/>
            </a:pPr>
            <a:endParaRPr lang="ro-RO" sz="1600" dirty="0"/>
          </a:p>
          <a:p>
            <a:pPr>
              <a:defRPr sz="1800"/>
            </a:pPr>
            <a:r>
              <a:rPr lang="ro-RO" sz="1600" dirty="0"/>
              <a:t>Scopul lui este să asigure o evidență unitară, corectă și actualizată la nivel național.</a:t>
            </a:r>
          </a:p>
          <a:p>
            <a:pPr marL="0" indent="0">
              <a:buNone/>
              <a:defRPr sz="1800"/>
            </a:pPr>
            <a:endParaRPr lang="ro-RO" sz="1600" dirty="0"/>
          </a:p>
          <a:p>
            <a:pPr marL="0" indent="0">
              <a:buNone/>
              <a:defRPr sz="1800"/>
            </a:pPr>
            <a:r>
              <a:rPr lang="ro-RO" sz="1800" b="1" dirty="0"/>
              <a:t>Noul RENNS:</a:t>
            </a:r>
          </a:p>
          <a:p>
            <a:pPr>
              <a:buFontTx/>
              <a:buChar char="-"/>
              <a:defRPr sz="1800"/>
            </a:pPr>
            <a:r>
              <a:rPr lang="ro-RO" sz="2000" dirty="0"/>
              <a:t>păstrează funcționalitățile esențiale – cum ar fi gestionarea drumurilor și a numerelor administrative; </a:t>
            </a:r>
          </a:p>
          <a:p>
            <a:pPr>
              <a:buFontTx/>
              <a:buChar char="-"/>
              <a:defRPr sz="1800"/>
            </a:pPr>
            <a:r>
              <a:rPr lang="ro-RO" sz="2000" dirty="0"/>
              <a:t>este reconstruit pe principii moderne: claritate, eficiență și control;</a:t>
            </a:r>
          </a:p>
          <a:p>
            <a:pPr>
              <a:buFontTx/>
              <a:buChar char="-"/>
              <a:defRPr sz="1800"/>
            </a:pPr>
            <a:r>
              <a:rPr lang="ro-RO" sz="2000" dirty="0"/>
              <a:t>utilizează tehnologii actuale, ceea ce înseamnă o viteză mai mare de lucru;</a:t>
            </a:r>
          </a:p>
          <a:p>
            <a:pPr>
              <a:buFontTx/>
              <a:buChar char="-"/>
              <a:defRPr sz="1800"/>
            </a:pPr>
            <a:r>
              <a:rPr lang="ro-RO" sz="2000" dirty="0"/>
              <a:t>reduce numărul de roluri simplificand astfel activitatea;</a:t>
            </a:r>
          </a:p>
          <a:p>
            <a:pPr>
              <a:buFontTx/>
              <a:buChar char="-"/>
              <a:defRPr sz="1800"/>
            </a:pPr>
            <a:r>
              <a:rPr lang="ro-RO" sz="2000" dirty="0"/>
              <a:t>are securitate sporita: autentificarea se face pe bază de identificare unică și autentificare în doi factori;</a:t>
            </a:r>
          </a:p>
          <a:p>
            <a:pPr>
              <a:defRPr sz="1800"/>
            </a:pPr>
            <a:endParaRPr lang="ro-RO" sz="1600" dirty="0"/>
          </a:p>
        </p:txBody>
      </p:sp>
    </p:spTree>
    <p:extLst>
      <p:ext uri="{BB962C8B-B14F-4D97-AF65-F5344CB8AC3E}">
        <p14:creationId xmlns:p14="http://schemas.microsoft.com/office/powerpoint/2010/main" val="2784586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dirty="0"/>
              <a:t/>
            </a:r>
            <a:br>
              <a:rPr lang="ro-RO" dirty="0"/>
            </a:br>
            <a:r>
              <a:rPr lang="ro-RO" dirty="0"/>
              <a:t/>
            </a:r>
            <a:br>
              <a:rPr lang="ro-RO" dirty="0"/>
            </a:br>
            <a:r>
              <a:rPr sz="3600" dirty="0" err="1"/>
              <a:t>Modul</a:t>
            </a:r>
            <a:r>
              <a:rPr sz="3600" dirty="0"/>
              <a:t> </a:t>
            </a:r>
            <a:r>
              <a:rPr sz="3600" dirty="0" err="1"/>
              <a:t>Gestiune</a:t>
            </a:r>
            <a:r>
              <a:rPr sz="3600" dirty="0"/>
              <a:t> </a:t>
            </a:r>
            <a:r>
              <a:rPr sz="3600" dirty="0" err="1"/>
              <a:t>Drumuri</a:t>
            </a:r>
            <a:r>
              <a:rPr lang="ro-RO" sz="3600" dirty="0"/>
              <a:t/>
            </a:r>
            <a:br>
              <a:rPr lang="ro-RO" sz="3600" dirty="0"/>
            </a:br>
            <a:r>
              <a:rPr lang="ro-RO" sz="3600" dirty="0"/>
              <a:t/>
            </a:r>
            <a:br>
              <a:rPr lang="ro-RO" sz="3600" dirty="0"/>
            </a:br>
            <a:endParaRPr sz="3600" dirty="0"/>
          </a:p>
        </p:txBody>
      </p:sp>
      <p:sp>
        <p:nvSpPr>
          <p:cNvPr id="3" name="Content Placeholder 2"/>
          <p:cNvSpPr>
            <a:spLocks noGrp="1"/>
          </p:cNvSpPr>
          <p:nvPr>
            <p:ph idx="1"/>
          </p:nvPr>
        </p:nvSpPr>
        <p:spPr>
          <a:xfrm>
            <a:off x="457200" y="1604791"/>
            <a:ext cx="8229600" cy="3925677"/>
          </a:xfrm>
        </p:spPr>
        <p:txBody>
          <a:bodyPr>
            <a:normAutofit/>
          </a:bodyPr>
          <a:lstStyle/>
          <a:p>
            <a:pPr marL="0" indent="0">
              <a:buNone/>
            </a:pPr>
            <a:endParaRPr lang="ro-RO" sz="1600" dirty="0"/>
          </a:p>
          <a:p>
            <a:pPr marL="0" indent="0">
              <a:buNone/>
            </a:pPr>
            <a:r>
              <a:rPr lang="ro-RO" sz="1800" dirty="0"/>
              <a:t>În acest modul se gestionează operațiunile posibile asupra unui drum:</a:t>
            </a:r>
          </a:p>
          <a:p>
            <a:pPr marL="0" indent="0">
              <a:buNone/>
            </a:pPr>
            <a:endParaRPr lang="ro-RO" sz="1800" dirty="0"/>
          </a:p>
          <a:p>
            <a:pPr lvl="0"/>
            <a:r>
              <a:rPr lang="ro-RO" sz="1800" dirty="0">
                <a:hlinkClick r:id="rId2"/>
              </a:rPr>
              <a:t>Creare drum </a:t>
            </a:r>
            <a:r>
              <a:rPr lang="ro-RO" sz="1800" dirty="0"/>
              <a:t>– introducerea unui drum nou în RENNS, cu vectorizare și document legal.</a:t>
            </a:r>
          </a:p>
          <a:p>
            <a:pPr lvl="0"/>
            <a:r>
              <a:rPr lang="ro-RO" sz="1800" dirty="0">
                <a:hlinkClick r:id="rId3"/>
              </a:rPr>
              <a:t>Modificare  atribute descriptive drum </a:t>
            </a:r>
            <a:r>
              <a:rPr lang="ro-RO" sz="1800" dirty="0"/>
              <a:t>– schimbarea numelui sau a categoriei străzii.</a:t>
            </a:r>
          </a:p>
          <a:p>
            <a:pPr lvl="0"/>
            <a:r>
              <a:rPr lang="ro-RO" sz="1800" dirty="0">
                <a:hlinkClick r:id="rId4"/>
              </a:rPr>
              <a:t>Modificare geometrie drum </a:t>
            </a:r>
            <a:r>
              <a:rPr lang="ro-RO" sz="1800" dirty="0"/>
              <a:t>– ajustarea traseului străzii pe hartă.</a:t>
            </a:r>
          </a:p>
          <a:p>
            <a:pPr lvl="0"/>
            <a:r>
              <a:rPr lang="ro-RO" sz="1800" dirty="0">
                <a:hlinkClick r:id="rId5"/>
              </a:rPr>
              <a:t>Dezmembrare drum </a:t>
            </a:r>
            <a:r>
              <a:rPr lang="ro-RO" sz="1800" dirty="0"/>
              <a:t>– împărțirea unui drum în două sau mai multe drumuri distincte.</a:t>
            </a:r>
          </a:p>
          <a:p>
            <a:pPr lvl="0"/>
            <a:r>
              <a:rPr lang="ro-RO" sz="1800" dirty="0">
                <a:hlinkClick r:id="rId6"/>
              </a:rPr>
              <a:t>Comasare drumuri </a:t>
            </a:r>
            <a:r>
              <a:rPr lang="ro-RO" sz="1800" dirty="0"/>
              <a:t>– unirea a două sau mai multe drumuri într-unul singur.</a:t>
            </a:r>
          </a:p>
          <a:p>
            <a:pPr lvl="0"/>
            <a:r>
              <a:rPr lang="ro-RO" sz="1800" dirty="0">
                <a:hlinkClick r:id="rId7"/>
              </a:rPr>
              <a:t>Desființare drum </a:t>
            </a:r>
            <a:r>
              <a:rPr lang="ro-RO" sz="1800" dirty="0"/>
              <a:t>– eliminarea unui drum din registru, pe baza documentului legal.</a:t>
            </a:r>
          </a:p>
          <a:p>
            <a:pPr lvl="0"/>
            <a:endParaRPr lang="ro-RO" sz="1600" dirty="0"/>
          </a:p>
          <a:p>
            <a:pPr lvl="0"/>
            <a:endParaRPr lang="ro-RO" sz="1600" dirty="0"/>
          </a:p>
        </p:txBody>
      </p:sp>
    </p:spTree>
    <p:extLst>
      <p:ext uri="{BB962C8B-B14F-4D97-AF65-F5344CB8AC3E}">
        <p14:creationId xmlns:p14="http://schemas.microsoft.com/office/powerpoint/2010/main" val="2242903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997" y="207753"/>
            <a:ext cx="8521547" cy="805015"/>
          </a:xfrm>
        </p:spPr>
        <p:txBody>
          <a:bodyPr>
            <a:normAutofit fontScale="90000"/>
          </a:bodyPr>
          <a:lstStyle/>
          <a:p>
            <a:pPr algn="l"/>
            <a:r>
              <a:rPr lang="ro-RO" dirty="0"/>
              <a:t/>
            </a:r>
            <a:br>
              <a:rPr lang="ro-RO" dirty="0"/>
            </a:br>
            <a:r>
              <a:rPr lang="ro-RO" dirty="0"/>
              <a:t/>
            </a:r>
            <a:br>
              <a:rPr lang="ro-RO" dirty="0"/>
            </a:br>
            <a:r>
              <a:rPr lang="ro-RO" dirty="0"/>
              <a:t/>
            </a:r>
            <a:br>
              <a:rPr lang="ro-RO" dirty="0"/>
            </a:br>
            <a:r>
              <a:rPr sz="3600" dirty="0" err="1"/>
              <a:t>Modul</a:t>
            </a:r>
            <a:r>
              <a:rPr sz="3600" dirty="0"/>
              <a:t> </a:t>
            </a:r>
            <a:r>
              <a:rPr sz="3600" dirty="0" err="1"/>
              <a:t>Gestiune</a:t>
            </a:r>
            <a:r>
              <a:rPr sz="3600" dirty="0"/>
              <a:t> </a:t>
            </a:r>
            <a:r>
              <a:rPr sz="3600" dirty="0" err="1"/>
              <a:t>Numere</a:t>
            </a:r>
            <a:r>
              <a:rPr sz="3600" dirty="0"/>
              <a:t> Administrative</a:t>
            </a:r>
            <a:r>
              <a:rPr lang="ro-RO" sz="3600" dirty="0"/>
              <a:t/>
            </a:r>
            <a:br>
              <a:rPr lang="ro-RO" sz="3600" dirty="0"/>
            </a:br>
            <a:r>
              <a:rPr lang="ro-RO" sz="3600" dirty="0"/>
              <a:t/>
            </a:r>
            <a:br>
              <a:rPr lang="ro-RO" sz="3600" dirty="0"/>
            </a:br>
            <a:r>
              <a:rPr lang="ro-RO" sz="3600" dirty="0"/>
              <a:t/>
            </a:r>
            <a:br>
              <a:rPr lang="ro-RO" sz="3600" dirty="0"/>
            </a:br>
            <a:endParaRPr sz="3600" dirty="0"/>
          </a:p>
        </p:txBody>
      </p:sp>
      <p:sp>
        <p:nvSpPr>
          <p:cNvPr id="3" name="Content Placeholder 2"/>
          <p:cNvSpPr>
            <a:spLocks noGrp="1"/>
          </p:cNvSpPr>
          <p:nvPr>
            <p:ph idx="1"/>
          </p:nvPr>
        </p:nvSpPr>
        <p:spPr>
          <a:xfrm>
            <a:off x="324997" y="1670334"/>
            <a:ext cx="8229600" cy="3731964"/>
          </a:xfrm>
        </p:spPr>
        <p:txBody>
          <a:bodyPr>
            <a:normAutofit lnSpcReduction="10000"/>
          </a:bodyPr>
          <a:lstStyle/>
          <a:p>
            <a:pPr marL="0" indent="0" algn="just">
              <a:buNone/>
              <a:defRPr sz="1800"/>
            </a:pPr>
            <a:r>
              <a:rPr lang="ro-RO" sz="1800" dirty="0"/>
              <a:t>	</a:t>
            </a:r>
            <a:r>
              <a:rPr lang="ro-RO" sz="2000" dirty="0"/>
              <a:t>Modul </a:t>
            </a:r>
            <a:r>
              <a:rPr lang="ro-RO" sz="2000" b="1" dirty="0"/>
              <a:t>Gestiune Numere Administrative</a:t>
            </a:r>
            <a:r>
              <a:rPr lang="ro-RO" sz="2000" dirty="0"/>
              <a:t> este zona din RENNS în care se creează, se modifică, se mută, se împart, se unesc sau se desființează </a:t>
            </a:r>
            <a:r>
              <a:rPr lang="ro-RO" sz="2000" b="1" dirty="0"/>
              <a:t>numerele administrative asociate drumurilor</a:t>
            </a:r>
            <a:r>
              <a:rPr lang="ro-RO" sz="2000" dirty="0"/>
              <a:t>. Este, practic, instrumentul prin care UAT‑ul își gestionează adresele oficiale.</a:t>
            </a:r>
          </a:p>
          <a:p>
            <a:pPr marL="0" indent="0" algn="just">
              <a:buNone/>
            </a:pPr>
            <a:r>
              <a:rPr lang="ro-RO" sz="2000" dirty="0"/>
              <a:t>Rolurile sunt clare:</a:t>
            </a:r>
          </a:p>
          <a:p>
            <a:pPr lvl="0" algn="just"/>
            <a:r>
              <a:rPr lang="ro-RO" sz="2000" dirty="0"/>
              <a:t>Referentul introduce și pregătește acțiunile (date, documente, poziționare pe hartă).</a:t>
            </a:r>
          </a:p>
          <a:p>
            <a:pPr lvl="0" algn="just"/>
            <a:r>
              <a:rPr lang="ro-RO" sz="2000" dirty="0"/>
              <a:t>Supervizorul verifică unicitatea, poziția, documentele și aprobă sau respinge acțiunea, apoi o publică.</a:t>
            </a:r>
          </a:p>
          <a:p>
            <a:pPr marL="0" indent="0" algn="just">
              <a:buNone/>
            </a:pPr>
            <a:r>
              <a:rPr lang="ro-RO" sz="2000" dirty="0"/>
              <a:t>Pe scurt, este modul în care se gestionează adresele oficiale ale localității, cu reguli stricte privind documentele legale, poziționarea pe hartă și coerența numerotării.</a:t>
            </a:r>
          </a:p>
          <a:p>
            <a:pPr algn="just">
              <a:defRPr sz="1800"/>
            </a:pPr>
            <a:endParaRPr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25" y="219553"/>
            <a:ext cx="8736376" cy="716881"/>
          </a:xfrm>
        </p:spPr>
        <p:txBody>
          <a:bodyPr>
            <a:normAutofit fontScale="90000"/>
          </a:bodyPr>
          <a:lstStyle/>
          <a:p>
            <a:pPr algn="l"/>
            <a:r>
              <a:rPr lang="ro-RO" dirty="0"/>
              <a:t/>
            </a:r>
            <a:br>
              <a:rPr lang="ro-RO" dirty="0"/>
            </a:br>
            <a:r>
              <a:rPr lang="ro-RO" dirty="0"/>
              <a:t/>
            </a:r>
            <a:br>
              <a:rPr lang="ro-RO" dirty="0"/>
            </a:br>
            <a:r>
              <a:rPr lang="ro-RO" dirty="0"/>
              <a:t/>
            </a:r>
            <a:br>
              <a:rPr lang="ro-RO" dirty="0"/>
            </a:br>
            <a:r>
              <a:rPr sz="3600" dirty="0" err="1"/>
              <a:t>Modul</a:t>
            </a:r>
            <a:r>
              <a:rPr sz="3600" dirty="0"/>
              <a:t> </a:t>
            </a:r>
            <a:r>
              <a:rPr sz="3600" dirty="0" err="1"/>
              <a:t>Gestiune</a:t>
            </a:r>
            <a:r>
              <a:rPr sz="3600" dirty="0"/>
              <a:t> </a:t>
            </a:r>
            <a:r>
              <a:rPr sz="3600" dirty="0" err="1"/>
              <a:t>Numere</a:t>
            </a:r>
            <a:r>
              <a:rPr sz="3600" dirty="0"/>
              <a:t> Administrative</a:t>
            </a:r>
            <a:r>
              <a:rPr lang="ro-RO" sz="3600" dirty="0"/>
              <a:t/>
            </a:r>
            <a:br>
              <a:rPr lang="ro-RO" sz="3600" dirty="0"/>
            </a:br>
            <a:r>
              <a:rPr lang="ro-RO" sz="3600" dirty="0"/>
              <a:t/>
            </a:r>
            <a:br>
              <a:rPr lang="ro-RO" sz="3600" dirty="0"/>
            </a:br>
            <a:r>
              <a:rPr lang="ro-RO" sz="3600" dirty="0"/>
              <a:t/>
            </a:r>
            <a:br>
              <a:rPr lang="ro-RO" sz="3600" dirty="0"/>
            </a:br>
            <a:endParaRPr sz="3600" dirty="0"/>
          </a:p>
        </p:txBody>
      </p:sp>
      <p:sp>
        <p:nvSpPr>
          <p:cNvPr id="3" name="Content Placeholder 2"/>
          <p:cNvSpPr>
            <a:spLocks noGrp="1"/>
          </p:cNvSpPr>
          <p:nvPr>
            <p:ph idx="1"/>
          </p:nvPr>
        </p:nvSpPr>
        <p:spPr>
          <a:xfrm>
            <a:off x="407625" y="2004286"/>
            <a:ext cx="8229600" cy="3019406"/>
          </a:xfrm>
        </p:spPr>
        <p:txBody>
          <a:bodyPr>
            <a:normAutofit fontScale="92500" lnSpcReduction="20000"/>
          </a:bodyPr>
          <a:lstStyle/>
          <a:p>
            <a:pPr marL="0" indent="0">
              <a:buNone/>
            </a:pPr>
            <a:r>
              <a:rPr lang="ro-RO" sz="2000" dirty="0"/>
              <a:t>Acest mod permite:</a:t>
            </a:r>
          </a:p>
          <a:p>
            <a:pPr marL="0" indent="0">
              <a:buNone/>
            </a:pPr>
            <a:endParaRPr lang="ro-RO" sz="2200" dirty="0"/>
          </a:p>
          <a:p>
            <a:pPr lvl="0"/>
            <a:r>
              <a:rPr lang="ro-RO" sz="2200" dirty="0">
                <a:hlinkClick r:id="rId2"/>
              </a:rPr>
              <a:t>crearea unui număr administrativ </a:t>
            </a:r>
            <a:r>
              <a:rPr lang="ro-RO" sz="2200" dirty="0"/>
              <a:t>nou, pe baza unui document legal și prin poziționare pe hartă,</a:t>
            </a:r>
          </a:p>
          <a:p>
            <a:pPr lvl="0"/>
            <a:r>
              <a:rPr lang="ro-RO" sz="2200" dirty="0">
                <a:hlinkClick r:id="rId3"/>
              </a:rPr>
              <a:t>modificarea atributelor unui număr </a:t>
            </a:r>
            <a:r>
              <a:rPr lang="ro-RO" sz="2200" dirty="0"/>
              <a:t>(ex.: schimbarea numărului sau a tipului),</a:t>
            </a:r>
          </a:p>
          <a:p>
            <a:pPr lvl="0"/>
            <a:r>
              <a:rPr lang="ro-RO" sz="2200" dirty="0">
                <a:hlinkClick r:id="rId4"/>
              </a:rPr>
              <a:t>corectare geometrie </a:t>
            </a:r>
            <a:r>
              <a:rPr lang="ro-RO" sz="2200" dirty="0"/>
              <a:t>(mutarea poziției pe hartă),</a:t>
            </a:r>
          </a:p>
          <a:p>
            <a:pPr lvl="0"/>
            <a:r>
              <a:rPr lang="ro-RO" sz="2200" dirty="0">
                <a:hlinkClick r:id="rId5"/>
              </a:rPr>
              <a:t>dezmembrarea unui număr în mai multe </a:t>
            </a:r>
            <a:r>
              <a:rPr lang="ro-RO" sz="2200" dirty="0"/>
              <a:t>(ex.: 10 → 10A și 10B),</a:t>
            </a:r>
          </a:p>
          <a:p>
            <a:pPr lvl="0"/>
            <a:r>
              <a:rPr lang="ro-RO" sz="2200" dirty="0">
                <a:hlinkClick r:id="rId6"/>
              </a:rPr>
              <a:t>comasarea mai multor numere </a:t>
            </a:r>
            <a:r>
              <a:rPr lang="ro-RO" sz="2200" dirty="0"/>
              <a:t>într-unul singur,</a:t>
            </a:r>
          </a:p>
          <a:p>
            <a:pPr lvl="0"/>
            <a:r>
              <a:rPr lang="ro-RO" sz="2200" dirty="0">
                <a:hlinkClick r:id="rId7"/>
              </a:rPr>
              <a:t>desființarea unui număr administrativ</a:t>
            </a:r>
            <a:r>
              <a:rPr lang="ro-RO" sz="2200" dirty="0"/>
              <a:t>.</a:t>
            </a:r>
          </a:p>
          <a:p>
            <a:pPr lvl="0"/>
            <a:endParaRPr lang="ro-RO" sz="1600" dirty="0"/>
          </a:p>
          <a:p>
            <a:pPr marL="0" lvl="0" indent="0">
              <a:buNone/>
            </a:pPr>
            <a:endParaRPr lang="ro-RO" sz="1800" dirty="0"/>
          </a:p>
          <a:p>
            <a:pPr>
              <a:defRPr sz="1800"/>
            </a:pPr>
            <a:endParaRPr dirty="0"/>
          </a:p>
        </p:txBody>
      </p:sp>
    </p:spTree>
    <p:extLst>
      <p:ext uri="{BB962C8B-B14F-4D97-AF65-F5344CB8AC3E}">
        <p14:creationId xmlns:p14="http://schemas.microsoft.com/office/powerpoint/2010/main" val="3259314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sz="3200" dirty="0"/>
              <a:t/>
            </a:r>
            <a:br>
              <a:rPr lang="ro-RO" sz="3200" dirty="0"/>
            </a:br>
            <a:r>
              <a:rPr lang="ro-RO" sz="3200" dirty="0"/>
              <a:t/>
            </a:r>
            <a:br>
              <a:rPr lang="ro-RO" sz="3200" dirty="0"/>
            </a:br>
            <a:r>
              <a:rPr lang="ro-RO" sz="3200" dirty="0"/>
              <a:t/>
            </a:r>
            <a:br>
              <a:rPr lang="ro-RO" sz="3200" dirty="0"/>
            </a:br>
            <a:r>
              <a:rPr sz="3200" dirty="0" err="1"/>
              <a:t>Modul</a:t>
            </a:r>
            <a:r>
              <a:rPr sz="3200" dirty="0"/>
              <a:t> </a:t>
            </a:r>
            <a:r>
              <a:rPr sz="3200" dirty="0" err="1"/>
              <a:t>Registru</a:t>
            </a:r>
            <a:r>
              <a:rPr lang="ro-RO" sz="3200" dirty="0"/>
              <a:t/>
            </a:r>
            <a:br>
              <a:rPr lang="ro-RO" sz="3200" dirty="0"/>
            </a:br>
            <a:r>
              <a:rPr lang="ro-RO" sz="3200" dirty="0"/>
              <a:t/>
            </a:r>
            <a:br>
              <a:rPr lang="ro-RO" sz="3200" dirty="0"/>
            </a:br>
            <a:r>
              <a:rPr lang="ro-RO" sz="3200" dirty="0"/>
              <a:t/>
            </a:r>
            <a:br>
              <a:rPr lang="ro-RO" sz="3200" dirty="0"/>
            </a:br>
            <a:endParaRPr sz="3200" dirty="0"/>
          </a:p>
        </p:txBody>
      </p:sp>
      <p:sp>
        <p:nvSpPr>
          <p:cNvPr id="3" name="Content Placeholder 2"/>
          <p:cNvSpPr>
            <a:spLocks noGrp="1"/>
          </p:cNvSpPr>
          <p:nvPr>
            <p:ph idx="1"/>
          </p:nvPr>
        </p:nvSpPr>
        <p:spPr>
          <a:xfrm>
            <a:off x="457200" y="2073925"/>
            <a:ext cx="8229600" cy="4525963"/>
          </a:xfrm>
        </p:spPr>
        <p:txBody>
          <a:bodyPr>
            <a:normAutofit/>
          </a:bodyPr>
          <a:lstStyle/>
          <a:p>
            <a:pPr marL="0" indent="0">
              <a:buNone/>
              <a:defRPr sz="1800"/>
            </a:pPr>
            <a:r>
              <a:rPr lang="ro-RO" sz="2000" dirty="0"/>
              <a:t>	Modul </a:t>
            </a:r>
            <a:r>
              <a:rPr lang="ro-RO" sz="2000" b="1" dirty="0"/>
              <a:t>Registru</a:t>
            </a:r>
            <a:r>
              <a:rPr lang="ro-RO" sz="2000" dirty="0"/>
              <a:t> este zona din RENNS în care se pot </a:t>
            </a:r>
            <a:r>
              <a:rPr lang="ro-RO" sz="2000" b="1" dirty="0"/>
              <a:t>vizualiza toate datele deja publicate</a:t>
            </a:r>
            <a:r>
              <a:rPr lang="ro-RO" sz="2000" dirty="0"/>
              <a:t> în sistem — fără posibilitatea de a le modifica. Este, practic, „vitrina oficială” a nomenclaturii stradale a UAT‑ului.</a:t>
            </a:r>
          </a:p>
          <a:p>
            <a:r>
              <a:rPr lang="ro-RO" sz="2000" dirty="0"/>
              <a:t>Modul Registru nu permite editări — este doar pentru consultare. Orice element care nu este publicat (în lucru, respins, anulat) nu apare în Registru.</a:t>
            </a:r>
          </a:p>
          <a:p>
            <a:r>
              <a:rPr lang="ro-RO" sz="2000" dirty="0"/>
              <a:t>Pe scurt, Registrul este locul în care se vede starea oficială și finală a datelor din RENNS, exact așa cum sunt ele recunoscute la nivel național.</a:t>
            </a:r>
          </a:p>
          <a:p>
            <a:pPr>
              <a:defRPr sz="1800"/>
            </a:pPr>
            <a:endParaRPr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sz="3200" dirty="0"/>
              <a:t/>
            </a:r>
            <a:br>
              <a:rPr lang="ro-RO" sz="3200" dirty="0"/>
            </a:br>
            <a:r>
              <a:rPr lang="ro-RO" sz="3200" dirty="0"/>
              <a:t/>
            </a:r>
            <a:br>
              <a:rPr lang="ro-RO" sz="3200" dirty="0"/>
            </a:br>
            <a:r>
              <a:rPr lang="ro-RO" sz="3200" dirty="0"/>
              <a:t/>
            </a:r>
            <a:br>
              <a:rPr lang="ro-RO" sz="3200" dirty="0"/>
            </a:br>
            <a:r>
              <a:rPr sz="3200" dirty="0" err="1"/>
              <a:t>Modul</a:t>
            </a:r>
            <a:r>
              <a:rPr sz="3200" dirty="0"/>
              <a:t> </a:t>
            </a:r>
            <a:r>
              <a:rPr sz="3200" dirty="0" err="1"/>
              <a:t>Registru</a:t>
            </a:r>
            <a:r>
              <a:rPr lang="ro-RO" sz="3200" dirty="0"/>
              <a:t/>
            </a:r>
            <a:br>
              <a:rPr lang="ro-RO" sz="3200" dirty="0"/>
            </a:br>
            <a:r>
              <a:rPr lang="ro-RO" sz="3200" dirty="0"/>
              <a:t/>
            </a:r>
            <a:br>
              <a:rPr lang="ro-RO" sz="3200" dirty="0"/>
            </a:br>
            <a:r>
              <a:rPr lang="ro-RO" sz="3200" dirty="0"/>
              <a:t/>
            </a:r>
            <a:br>
              <a:rPr lang="ro-RO" sz="3200" dirty="0"/>
            </a:br>
            <a:endParaRPr sz="3200" dirty="0"/>
          </a:p>
        </p:txBody>
      </p:sp>
      <p:sp>
        <p:nvSpPr>
          <p:cNvPr id="3" name="Content Placeholder 2"/>
          <p:cNvSpPr>
            <a:spLocks noGrp="1"/>
          </p:cNvSpPr>
          <p:nvPr>
            <p:ph idx="1"/>
          </p:nvPr>
        </p:nvSpPr>
        <p:spPr>
          <a:xfrm>
            <a:off x="457200" y="2040876"/>
            <a:ext cx="8229600" cy="3555694"/>
          </a:xfrm>
        </p:spPr>
        <p:txBody>
          <a:bodyPr>
            <a:normAutofit/>
          </a:bodyPr>
          <a:lstStyle/>
          <a:p>
            <a:pPr marL="0" indent="0">
              <a:buNone/>
            </a:pPr>
            <a:r>
              <a:rPr lang="ro-RO" sz="2000" dirty="0"/>
              <a:t>În acest modul, atât Referentul, cât și Supervizorul pot vedea:</a:t>
            </a:r>
          </a:p>
          <a:p>
            <a:pPr lvl="0"/>
            <a:r>
              <a:rPr lang="ro-RO" sz="2000" dirty="0"/>
              <a:t>drumurile publicate, cu toate detaliile lor (denumire, tip, document legal, </a:t>
            </a:r>
            <a:r>
              <a:rPr lang="ro-RO" sz="2000" b="1" dirty="0"/>
              <a:t>genealogie</a:t>
            </a:r>
            <a:r>
              <a:rPr lang="ro-RO" sz="2000" dirty="0"/>
              <a:t>, geometrie),</a:t>
            </a:r>
          </a:p>
          <a:p>
            <a:pPr lvl="0"/>
            <a:r>
              <a:rPr lang="ro-RO" sz="2000" dirty="0"/>
              <a:t>numerele administrative publicate, cu poziția lor pe hartă și </a:t>
            </a:r>
            <a:r>
              <a:rPr lang="ro-RO" sz="2000" b="1" dirty="0"/>
              <a:t>istoricul modificărilor</a:t>
            </a:r>
            <a:r>
              <a:rPr lang="ro-RO" sz="2000" dirty="0"/>
              <a:t>,</a:t>
            </a:r>
          </a:p>
          <a:p>
            <a:pPr lvl="0"/>
            <a:r>
              <a:rPr lang="ro-RO" sz="2000" b="1" dirty="0"/>
              <a:t>genealogia</a:t>
            </a:r>
            <a:r>
              <a:rPr lang="ro-RO" sz="2000" dirty="0"/>
              <a:t> fiecărui element (toate acțiunile care au dus la forma actuală),</a:t>
            </a:r>
          </a:p>
          <a:p>
            <a:pPr lvl="0"/>
            <a:r>
              <a:rPr lang="ro-RO" sz="2000" dirty="0"/>
              <a:t>căutări și filtrări după denumire, tip, număr administrativ, localitate.</a:t>
            </a:r>
          </a:p>
        </p:txBody>
      </p:sp>
    </p:spTree>
    <p:extLst>
      <p:ext uri="{BB962C8B-B14F-4D97-AF65-F5344CB8AC3E}">
        <p14:creationId xmlns:p14="http://schemas.microsoft.com/office/powerpoint/2010/main" val="84585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369" y="238049"/>
            <a:ext cx="8229600" cy="610250"/>
          </a:xfrm>
        </p:spPr>
        <p:txBody>
          <a:bodyPr>
            <a:normAutofit fontScale="90000"/>
          </a:bodyPr>
          <a:lstStyle/>
          <a:p>
            <a:pPr algn="l"/>
            <a:r>
              <a:rPr lang="ro-RO" dirty="0"/>
              <a:t/>
            </a:r>
            <a:br>
              <a:rPr lang="ro-RO" dirty="0"/>
            </a:br>
            <a:r>
              <a:rPr lang="ro-RO" dirty="0"/>
              <a:t/>
            </a:r>
            <a:br>
              <a:rPr lang="ro-RO" dirty="0"/>
            </a:br>
            <a:r>
              <a:rPr lang="ro-RO" dirty="0"/>
              <a:t/>
            </a:r>
            <a:br>
              <a:rPr lang="ro-RO" dirty="0"/>
            </a:br>
            <a:r>
              <a:rPr lang="ro-RO" dirty="0"/>
              <a:t/>
            </a:r>
            <a:br>
              <a:rPr lang="ro-RO" dirty="0"/>
            </a:br>
            <a:r>
              <a:rPr lang="ro-RO" sz="3600" dirty="0"/>
              <a:t>Modul </a:t>
            </a:r>
            <a:r>
              <a:rPr sz="3600" dirty="0"/>
              <a:t>Import Date &amp; </a:t>
            </a:r>
            <a:r>
              <a:rPr sz="3600" dirty="0" err="1"/>
              <a:t>Validare</a:t>
            </a:r>
            <a:r>
              <a:rPr lang="ro-RO" sz="3600" dirty="0"/>
              <a:t/>
            </a:r>
            <a:br>
              <a:rPr lang="ro-RO" sz="3600" dirty="0"/>
            </a:br>
            <a:r>
              <a:rPr lang="ro-RO" sz="3600" dirty="0"/>
              <a:t/>
            </a:r>
            <a:br>
              <a:rPr lang="ro-RO" sz="3600" dirty="0"/>
            </a:br>
            <a:r>
              <a:rPr lang="ro-RO" sz="3600" dirty="0"/>
              <a:t/>
            </a:r>
            <a:br>
              <a:rPr lang="ro-RO" sz="3600" dirty="0"/>
            </a:br>
            <a:endParaRPr sz="3600" dirty="0"/>
          </a:p>
        </p:txBody>
      </p:sp>
      <p:sp>
        <p:nvSpPr>
          <p:cNvPr id="3" name="Content Placeholder 2"/>
          <p:cNvSpPr>
            <a:spLocks noGrp="1"/>
          </p:cNvSpPr>
          <p:nvPr>
            <p:ph idx="1"/>
          </p:nvPr>
        </p:nvSpPr>
        <p:spPr>
          <a:xfrm>
            <a:off x="457200" y="1381049"/>
            <a:ext cx="8229600" cy="4525963"/>
          </a:xfrm>
        </p:spPr>
        <p:txBody>
          <a:bodyPr>
            <a:normAutofit/>
          </a:bodyPr>
          <a:lstStyle/>
          <a:p>
            <a:pPr marL="0" indent="0" algn="just">
              <a:buNone/>
              <a:defRPr sz="1800"/>
            </a:pPr>
            <a:r>
              <a:rPr lang="ro-RO" sz="1600" dirty="0"/>
              <a:t>	</a:t>
            </a:r>
            <a:r>
              <a:rPr lang="ro-RO" sz="1800" dirty="0"/>
              <a:t>Modul </a:t>
            </a:r>
            <a:r>
              <a:rPr lang="ro-RO" sz="1800" b="1" dirty="0">
                <a:hlinkClick r:id="rId2" action="ppaction://hlinkfile"/>
              </a:rPr>
              <a:t>Import Date &amp; Validare</a:t>
            </a:r>
            <a:r>
              <a:rPr lang="ro-RO" sz="1800" dirty="0">
                <a:hlinkClick r:id="rId2" action="ppaction://hlinkfile"/>
              </a:rPr>
              <a:t> </a:t>
            </a:r>
            <a:r>
              <a:rPr lang="ro-RO" sz="1800" dirty="0"/>
              <a:t> este componenta din RENNS care permite încărcarea și verificarea fișierelor externe (format XML si JSON) ce conțin drumuri sau numere administrative. Este folosit atunci când UAT-ul dorește să importe date, prin fișiere pregătite în prealabil. Importurile </a:t>
            </a:r>
            <a:r>
              <a:rPr lang="ro-RO" sz="1800" dirty="0" smtClean="0"/>
              <a:t>nu suprascriu </a:t>
            </a:r>
            <a:r>
              <a:rPr lang="ro-RO" sz="1800" smtClean="0"/>
              <a:t>datele existente!</a:t>
            </a:r>
            <a:endParaRPr lang="ro-RO" sz="1800" b="1" dirty="0"/>
          </a:p>
          <a:p>
            <a:pPr marL="0" indent="0">
              <a:buNone/>
            </a:pPr>
            <a:r>
              <a:rPr lang="ro-RO" sz="1800" b="1" dirty="0"/>
              <a:t>Acest mod oferă trei funcții principale:</a:t>
            </a:r>
          </a:p>
          <a:p>
            <a:pPr marL="0" indent="0">
              <a:buNone/>
            </a:pPr>
            <a:endParaRPr lang="ro-RO" sz="1800" b="1" dirty="0"/>
          </a:p>
          <a:p>
            <a:pPr lvl="0"/>
            <a:r>
              <a:rPr lang="ro-RO" sz="1800" dirty="0"/>
              <a:t>Încărcarea fișierelor cu date despre drumuri sau numere administrative.</a:t>
            </a:r>
          </a:p>
          <a:p>
            <a:pPr lvl="0"/>
            <a:r>
              <a:rPr lang="ro-RO" sz="1800" dirty="0"/>
              <a:t>Validarea automată a datelor pentru a identifica erori, suprapuneri, lipsuri sau neconcordanțe.</a:t>
            </a:r>
          </a:p>
          <a:p>
            <a:pPr lvl="0"/>
            <a:r>
              <a:rPr lang="ro-RO" sz="1800" dirty="0"/>
              <a:t>Trimiterea spre aprobare a importului, după ce toate erorile au fost corectate.</a:t>
            </a:r>
          </a:p>
          <a:p>
            <a:pPr>
              <a:defRPr sz="1800"/>
            </a:pPr>
            <a:endParaRPr lang="ro-RO" sz="1800" dirty="0"/>
          </a:p>
          <a:p>
            <a:pPr marL="0" indent="0">
              <a:buNone/>
              <a:defRPr sz="1800"/>
            </a:pPr>
            <a:r>
              <a:rPr lang="ro-RO" sz="1800" dirty="0"/>
              <a:t>Obs. Referentul încarcă și validează datele, iar Supervizorul aprobă sau respinge importul înainte ca acesta să devină public.</a:t>
            </a:r>
          </a:p>
          <a:p>
            <a:pPr>
              <a:defRPr sz="1800"/>
            </a:pPr>
            <a:endParaRPr lang="ro-RO" sz="1600" dirty="0"/>
          </a:p>
          <a:p>
            <a:pPr>
              <a:defRPr sz="1800"/>
            </a:pPr>
            <a:endParaRPr lang="ro-RO" sz="1600" dirty="0"/>
          </a:p>
          <a:p>
            <a:pPr marL="0" indent="0">
              <a:buNone/>
              <a:defRPr sz="1800"/>
            </a:pPr>
            <a:endParaRPr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sz="3200" dirty="0"/>
              <a:t/>
            </a:r>
            <a:br>
              <a:rPr lang="ro-RO" sz="3200" dirty="0"/>
            </a:br>
            <a:r>
              <a:rPr lang="ro-RO" sz="3200" dirty="0"/>
              <a:t>Atenționări Import</a:t>
            </a:r>
            <a:br>
              <a:rPr lang="ro-RO" sz="3200" dirty="0"/>
            </a:br>
            <a:endParaRPr lang="ro-RO" sz="3200" dirty="0"/>
          </a:p>
        </p:txBody>
      </p:sp>
      <p:sp>
        <p:nvSpPr>
          <p:cNvPr id="3" name="Content Placeholder 2"/>
          <p:cNvSpPr>
            <a:spLocks noGrp="1"/>
          </p:cNvSpPr>
          <p:nvPr>
            <p:ph idx="1"/>
          </p:nvPr>
        </p:nvSpPr>
        <p:spPr/>
        <p:txBody>
          <a:bodyPr>
            <a:normAutofit/>
          </a:bodyPr>
          <a:lstStyle/>
          <a:p>
            <a:endParaRPr lang="ro-RO" sz="1600" dirty="0"/>
          </a:p>
          <a:p>
            <a:r>
              <a:rPr lang="ro-RO" sz="2000" dirty="0"/>
              <a:t>Importul este gândit pentru încarcarea inițială pe UAT.</a:t>
            </a:r>
          </a:p>
          <a:p>
            <a:r>
              <a:rPr lang="ro-RO" sz="2000" dirty="0"/>
              <a:t>Nu este pentru Update la datele deja încarcate.</a:t>
            </a:r>
          </a:p>
        </p:txBody>
      </p:sp>
    </p:spTree>
    <p:extLst>
      <p:ext uri="{BB962C8B-B14F-4D97-AF65-F5344CB8AC3E}">
        <p14:creationId xmlns:p14="http://schemas.microsoft.com/office/powerpoint/2010/main" val="3182608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sz="3200" dirty="0"/>
              <a:t/>
            </a:r>
            <a:br>
              <a:rPr lang="ro-RO" sz="3200" dirty="0"/>
            </a:br>
            <a:r>
              <a:rPr lang="ro-RO" sz="3200" dirty="0"/>
              <a:t/>
            </a:r>
            <a:br>
              <a:rPr lang="ro-RO" sz="3200" dirty="0"/>
            </a:br>
            <a:r>
              <a:rPr lang="ro-RO" sz="3200" dirty="0"/>
              <a:t/>
            </a:r>
            <a:br>
              <a:rPr lang="ro-RO" sz="3200" dirty="0"/>
            </a:br>
            <a:r>
              <a:rPr lang="ro-RO" sz="3200" dirty="0"/>
              <a:t>Modul </a:t>
            </a:r>
            <a:r>
              <a:rPr sz="3200" dirty="0" err="1"/>
              <a:t>Rapoarte</a:t>
            </a:r>
            <a:r>
              <a:rPr lang="ro-RO" sz="3200" dirty="0"/>
              <a:t/>
            </a:r>
            <a:br>
              <a:rPr lang="ro-RO" sz="3200" dirty="0"/>
            </a:br>
            <a:r>
              <a:rPr lang="ro-RO" sz="3200" dirty="0"/>
              <a:t/>
            </a:r>
            <a:br>
              <a:rPr lang="ro-RO" sz="3200" dirty="0"/>
            </a:br>
            <a:r>
              <a:rPr lang="ro-RO" sz="3200" dirty="0"/>
              <a:t/>
            </a:r>
            <a:br>
              <a:rPr lang="ro-RO" sz="3200" dirty="0"/>
            </a:br>
            <a:endParaRPr sz="3200" dirty="0"/>
          </a:p>
        </p:txBody>
      </p:sp>
      <p:sp>
        <p:nvSpPr>
          <p:cNvPr id="3" name="Content Placeholder 2"/>
          <p:cNvSpPr>
            <a:spLocks noGrp="1"/>
          </p:cNvSpPr>
          <p:nvPr>
            <p:ph idx="1"/>
          </p:nvPr>
        </p:nvSpPr>
        <p:spPr/>
        <p:txBody>
          <a:bodyPr/>
          <a:lstStyle/>
          <a:p>
            <a:pPr>
              <a:defRPr sz="1800"/>
            </a:pPr>
            <a:r>
              <a:rPr lang="ro-RO" sz="2000" dirty="0"/>
              <a:t>Modul </a:t>
            </a:r>
            <a:r>
              <a:rPr lang="ro-RO" sz="2000" b="1" dirty="0"/>
              <a:t>Rapoarte</a:t>
            </a:r>
            <a:r>
              <a:rPr lang="ro-RO" sz="2000" dirty="0"/>
              <a:t> este componenta din RENNS care permite generarea rapidă a unor documente PDF cu informații oficiale despre </a:t>
            </a:r>
            <a:r>
              <a:rPr lang="ro-RO" sz="2000" b="1" dirty="0"/>
              <a:t>numerele administrative publicate</a:t>
            </a:r>
            <a:r>
              <a:rPr lang="ro-RO" sz="2000" dirty="0"/>
              <a:t> pe un anumit drum. Este un instrument de consultare și export, util pentru verificări interne, arhivare, comunicare cu cetățenii sau actualizarea altor baze de date ale UAT‑ului.</a:t>
            </a:r>
          </a:p>
          <a:p>
            <a:pPr marL="0" indent="0">
              <a:buNone/>
              <a:defRPr sz="1800"/>
            </a:pPr>
            <a:endParaRPr lang="ro-RO" sz="2000" dirty="0"/>
          </a:p>
          <a:p>
            <a:pPr>
              <a:defRPr sz="1800"/>
            </a:pPr>
            <a:r>
              <a:rPr lang="ro-RO" sz="2000" dirty="0"/>
              <a:t>Modul nu permite modificări — el doar extrage și prezintă datele </a:t>
            </a:r>
            <a:r>
              <a:rPr lang="ro-RO" sz="2000" b="1" dirty="0"/>
              <a:t>așa cum sunt publicate în Registru</a:t>
            </a:r>
            <a:r>
              <a:rPr lang="ro-RO" sz="2000" dirty="0"/>
              <a:t>, garantând că raportul reflectă situația oficială și actualizată a adreselor din RENNS.</a:t>
            </a:r>
          </a:p>
          <a:p>
            <a:pPr>
              <a:defRPr sz="1800"/>
            </a:pPr>
            <a:endParaRPr lang="ro-RO" sz="1800" dirty="0"/>
          </a:p>
          <a:p>
            <a:pPr>
              <a:defRPr sz="1800"/>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o-RO" sz="3200" dirty="0"/>
              <a:t>Modul </a:t>
            </a:r>
            <a:r>
              <a:rPr sz="3200" dirty="0" err="1"/>
              <a:t>Rapoarte</a:t>
            </a:r>
            <a:endParaRPr sz="3200" dirty="0"/>
          </a:p>
        </p:txBody>
      </p:sp>
      <p:sp>
        <p:nvSpPr>
          <p:cNvPr id="3" name="Content Placeholder 2"/>
          <p:cNvSpPr>
            <a:spLocks noGrp="1"/>
          </p:cNvSpPr>
          <p:nvPr>
            <p:ph idx="1"/>
          </p:nvPr>
        </p:nvSpPr>
        <p:spPr/>
        <p:txBody>
          <a:bodyPr>
            <a:normAutofit/>
          </a:bodyPr>
          <a:lstStyle/>
          <a:p>
            <a:pPr marL="0" indent="0">
              <a:buNone/>
            </a:pPr>
            <a:r>
              <a:rPr lang="ro-RO" sz="2000" dirty="0"/>
              <a:t>În acest modul, utilizatorii pot:</a:t>
            </a:r>
          </a:p>
          <a:p>
            <a:pPr lvl="0"/>
            <a:r>
              <a:rPr lang="ro-RO" sz="2000" dirty="0"/>
              <a:t>selecta localitatea și drumul dorit,</a:t>
            </a:r>
          </a:p>
          <a:p>
            <a:pPr lvl="0"/>
            <a:r>
              <a:rPr lang="ro-RO" sz="2000" dirty="0"/>
              <a:t>genera un raport complet cu toate numerele administrative publicate,</a:t>
            </a:r>
          </a:p>
          <a:p>
            <a:pPr lvl="0"/>
            <a:r>
              <a:rPr lang="ro-RO" sz="2000" dirty="0"/>
              <a:t>vizualiza informațiile într-un format standardizat,</a:t>
            </a:r>
          </a:p>
          <a:p>
            <a:pPr lvl="0"/>
            <a:r>
              <a:rPr lang="ro-RO" sz="2000" dirty="0"/>
              <a:t>descărca raportul în format PDF.</a:t>
            </a:r>
          </a:p>
          <a:p>
            <a:pPr>
              <a:defRPr sz="1800"/>
            </a:pPr>
            <a:endParaRPr sz="1800" dirty="0"/>
          </a:p>
        </p:txBody>
      </p:sp>
    </p:spTree>
    <p:extLst>
      <p:ext uri="{BB962C8B-B14F-4D97-AF65-F5344CB8AC3E}">
        <p14:creationId xmlns:p14="http://schemas.microsoft.com/office/powerpoint/2010/main" val="595028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19"/>
            <a:ext cx="8229600" cy="793998"/>
          </a:xfrm>
        </p:spPr>
        <p:txBody>
          <a:bodyPr>
            <a:normAutofit fontScale="90000"/>
          </a:bodyPr>
          <a:lstStyle/>
          <a:p>
            <a:pPr algn="l"/>
            <a:r>
              <a:rPr lang="ro-RO" sz="3200" dirty="0"/>
              <a:t/>
            </a:r>
            <a:br>
              <a:rPr lang="ro-RO" sz="3200" dirty="0"/>
            </a:br>
            <a:r>
              <a:rPr lang="ro-RO" sz="3200" dirty="0"/>
              <a:t>Greșeli Frecvente în RENNS</a:t>
            </a:r>
            <a:br>
              <a:rPr lang="ro-RO" sz="3200" dirty="0"/>
            </a:br>
            <a:endParaRPr lang="ro-RO" sz="3200" dirty="0"/>
          </a:p>
        </p:txBody>
      </p:sp>
      <p:sp>
        <p:nvSpPr>
          <p:cNvPr id="3" name="Content Placeholder 2"/>
          <p:cNvSpPr>
            <a:spLocks noGrp="1"/>
          </p:cNvSpPr>
          <p:nvPr>
            <p:ph idx="1"/>
          </p:nvPr>
        </p:nvSpPr>
        <p:spPr>
          <a:xfrm>
            <a:off x="1869911" y="1448719"/>
            <a:ext cx="5768674" cy="4525963"/>
          </a:xfrm>
        </p:spPr>
        <p:txBody>
          <a:bodyPr>
            <a:normAutofit/>
          </a:bodyPr>
          <a:lstStyle/>
          <a:p>
            <a:pPr>
              <a:buSzPct val="201000"/>
              <a:buBlip>
                <a:blip r:embed="rId2"/>
              </a:buBlip>
            </a:pPr>
            <a:r>
              <a:rPr lang="ro-RO" sz="1600" b="1" dirty="0"/>
              <a:t>Vectorizare incorectă a drumurilor</a:t>
            </a:r>
          </a:p>
          <a:p>
            <a:pPr marL="0" indent="0">
              <a:buSzPct val="201000"/>
              <a:buNone/>
            </a:pPr>
            <a:endParaRPr lang="ro-RO" sz="1600" b="1" dirty="0"/>
          </a:p>
          <a:p>
            <a:pPr>
              <a:buSzPct val="201000"/>
              <a:buBlip>
                <a:blip r:embed="rId2"/>
              </a:buBlip>
            </a:pPr>
            <a:r>
              <a:rPr lang="ro-RO" sz="1600" b="1" dirty="0"/>
              <a:t>Documente legale lipsă sau greșite </a:t>
            </a:r>
          </a:p>
          <a:p>
            <a:pPr marL="0" indent="0">
              <a:buSzPct val="201000"/>
              <a:buNone/>
            </a:pPr>
            <a:endParaRPr lang="ro-RO" sz="1600" b="1" dirty="0"/>
          </a:p>
          <a:p>
            <a:pPr>
              <a:buSzPct val="201000"/>
              <a:buBlip>
                <a:blip r:embed="rId2"/>
              </a:buBlip>
            </a:pPr>
            <a:r>
              <a:rPr lang="ro-RO" sz="1600" b="1" dirty="0"/>
              <a:t>Câmpuri obligatorii necompletate</a:t>
            </a:r>
          </a:p>
          <a:p>
            <a:pPr marL="0" indent="0">
              <a:buSzPct val="201000"/>
              <a:buNone/>
            </a:pPr>
            <a:endParaRPr lang="ro-RO" sz="1600" b="1" dirty="0"/>
          </a:p>
          <a:p>
            <a:pPr>
              <a:buSzPct val="201000"/>
              <a:buBlip>
                <a:blip r:embed="rId2"/>
              </a:buBlip>
            </a:pPr>
            <a:r>
              <a:rPr lang="ro-RO" sz="1600" b="1" dirty="0"/>
              <a:t>Poziționarea greșită a numerelor </a:t>
            </a:r>
          </a:p>
          <a:p>
            <a:pPr marL="0" indent="0">
              <a:buSzPct val="201000"/>
              <a:buNone/>
            </a:pPr>
            <a:endParaRPr lang="ro-RO" sz="1600" b="1" dirty="0"/>
          </a:p>
          <a:p>
            <a:pPr>
              <a:buSzPct val="201000"/>
              <a:buBlip>
                <a:blip r:embed="rId2"/>
              </a:buBlip>
            </a:pPr>
            <a:r>
              <a:rPr lang="ro-RO" sz="1600" b="1" dirty="0"/>
              <a:t>Trimiterea spre procesare prea devreme</a:t>
            </a:r>
          </a:p>
          <a:p>
            <a:pPr marL="0" indent="0">
              <a:buSzPct val="201000"/>
              <a:buNone/>
            </a:pPr>
            <a:endParaRPr lang="ro-RO" sz="1600" b="1" dirty="0"/>
          </a:p>
          <a:p>
            <a:pPr>
              <a:buSzPct val="201000"/>
              <a:buBlip>
                <a:blip r:embed="rId2"/>
              </a:buBlip>
            </a:pPr>
            <a:r>
              <a:rPr lang="ro-RO" sz="1600" b="1" dirty="0"/>
              <a:t>Confuzie între „Salvează schița” și „Trimite spre procesare </a:t>
            </a:r>
          </a:p>
          <a:p>
            <a:pPr>
              <a:buSzPct val="201000"/>
              <a:buBlip>
                <a:blip r:embed="rId2"/>
              </a:buBlip>
            </a:pPr>
            <a:endParaRPr lang="ro-RO" sz="1600" b="1" dirty="0"/>
          </a:p>
          <a:p>
            <a:pPr>
              <a:buSzPct val="201000"/>
              <a:buBlip>
                <a:blip r:embed="rId2"/>
              </a:buBlip>
            </a:pPr>
            <a:r>
              <a:rPr lang="ro-RO" sz="1600" b="1" dirty="0"/>
              <a:t>Interpretarea greșită a stărilor acțiunii </a:t>
            </a:r>
          </a:p>
          <a:p>
            <a:pPr marL="0" indent="0">
              <a:buSzPct val="201000"/>
              <a:buNone/>
            </a:pPr>
            <a:endParaRPr lang="ro-RO" sz="1600" b="1" dirty="0"/>
          </a:p>
          <a:p>
            <a:pPr>
              <a:buSzPct val="201000"/>
              <a:buBlip>
                <a:blip r:embed="rId2"/>
              </a:buBlip>
            </a:pPr>
            <a:r>
              <a:rPr lang="ro-RO" sz="1600" b="1" dirty="0"/>
              <a:t>Publicarea acțiunilor incomplete</a:t>
            </a:r>
          </a:p>
          <a:p>
            <a:pPr marL="0" indent="0">
              <a:buNone/>
            </a:pPr>
            <a:endParaRPr lang="ro-RO" sz="1600" dirty="0"/>
          </a:p>
        </p:txBody>
      </p:sp>
    </p:spTree>
    <p:extLst>
      <p:ext uri="{BB962C8B-B14F-4D97-AF65-F5344CB8AC3E}">
        <p14:creationId xmlns:p14="http://schemas.microsoft.com/office/powerpoint/2010/main" val="11636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fr-FR" sz="3200" dirty="0"/>
              <a:t>Ce </a:t>
            </a:r>
            <a:r>
              <a:rPr lang="fr-FR" sz="3200" dirty="0" err="1"/>
              <a:t>vom</a:t>
            </a:r>
            <a:r>
              <a:rPr lang="fr-FR" sz="3200" dirty="0"/>
              <a:t> </a:t>
            </a:r>
            <a:r>
              <a:rPr lang="fr-FR" sz="3200" dirty="0" err="1"/>
              <a:t>parcurge</a:t>
            </a:r>
            <a:r>
              <a:rPr lang="fr-FR" sz="3200" dirty="0"/>
              <a:t> </a:t>
            </a:r>
            <a:r>
              <a:rPr lang="fr-FR" sz="3200" dirty="0" err="1"/>
              <a:t>în</a:t>
            </a:r>
            <a:r>
              <a:rPr lang="fr-FR" sz="3200" dirty="0"/>
              <a:t> </a:t>
            </a:r>
            <a:r>
              <a:rPr lang="fr-FR" sz="3200" dirty="0" err="1"/>
              <a:t>această</a:t>
            </a:r>
            <a:r>
              <a:rPr lang="fr-FR" sz="3200" dirty="0"/>
              <a:t> </a:t>
            </a:r>
            <a:r>
              <a:rPr lang="fr-FR" sz="3200" dirty="0" err="1"/>
              <a:t>sesiune</a:t>
            </a:r>
            <a:r>
              <a:rPr lang="ro-RO" sz="3200" dirty="0"/>
              <a:t/>
            </a:r>
            <a:br>
              <a:rPr lang="ro-RO" sz="3200" dirty="0"/>
            </a:br>
            <a:endParaRPr lang="ro-RO" sz="3200" dirty="0"/>
          </a:p>
        </p:txBody>
      </p:sp>
      <p:sp>
        <p:nvSpPr>
          <p:cNvPr id="3" name="Content Placeholder 2"/>
          <p:cNvSpPr>
            <a:spLocks noGrp="1"/>
          </p:cNvSpPr>
          <p:nvPr>
            <p:ph idx="1"/>
          </p:nvPr>
        </p:nvSpPr>
        <p:spPr/>
        <p:txBody>
          <a:bodyPr>
            <a:normAutofit/>
          </a:bodyPr>
          <a:lstStyle/>
          <a:p>
            <a:pPr marL="0" indent="0">
              <a:buNone/>
            </a:pPr>
            <a:r>
              <a:rPr lang="ro-RO" sz="2000" b="1" dirty="0"/>
              <a:t>1. Introducere în RENNS</a:t>
            </a:r>
            <a:r>
              <a:rPr lang="ro-RO" sz="2000" dirty="0"/>
              <a:t> – Ce este și cum funcționează</a:t>
            </a:r>
          </a:p>
          <a:p>
            <a:pPr marL="0" indent="0">
              <a:buNone/>
            </a:pPr>
            <a:r>
              <a:rPr lang="ro-RO" sz="2000" b="1" dirty="0"/>
              <a:t>2. Rolurile utilizatorilor</a:t>
            </a:r>
            <a:r>
              <a:rPr lang="ro-RO" sz="2000" dirty="0"/>
              <a:t> – înrolare, autentificare, prezentare roluri</a:t>
            </a:r>
          </a:p>
          <a:p>
            <a:pPr marL="0" indent="0">
              <a:buNone/>
            </a:pPr>
            <a:r>
              <a:rPr lang="ro-RO" sz="2000" b="1" dirty="0"/>
              <a:t>3. Fluxul de lucru</a:t>
            </a:r>
            <a:r>
              <a:rPr lang="ro-RO" sz="2000" dirty="0"/>
              <a:t> – clarificare concept, etape </a:t>
            </a:r>
          </a:p>
          <a:p>
            <a:pPr marL="0" indent="0">
              <a:buNone/>
            </a:pPr>
            <a:r>
              <a:rPr lang="ro-RO" sz="2000" dirty="0"/>
              <a:t>                  Schiță → În lucru → Aprobat/Respins → Publicat</a:t>
            </a:r>
          </a:p>
          <a:p>
            <a:pPr marL="0" indent="0">
              <a:buNone/>
            </a:pPr>
            <a:r>
              <a:rPr lang="ro-RO" sz="2000" dirty="0"/>
              <a:t>4. </a:t>
            </a:r>
            <a:r>
              <a:rPr lang="ro-RO" sz="2000" b="1" dirty="0"/>
              <a:t>Vectorizare</a:t>
            </a:r>
            <a:r>
              <a:rPr lang="ro-RO" sz="2000" dirty="0"/>
              <a:t>, </a:t>
            </a:r>
            <a:r>
              <a:rPr lang="ro-RO" sz="2000" b="1" dirty="0"/>
              <a:t>CUD și CUA</a:t>
            </a:r>
          </a:p>
          <a:p>
            <a:pPr marL="0" indent="0">
              <a:buNone/>
            </a:pPr>
            <a:r>
              <a:rPr lang="ro-RO" sz="2000" b="1" dirty="0"/>
              <a:t>5. Gestiune Drumuri</a:t>
            </a:r>
            <a:r>
              <a:rPr lang="ro-RO" sz="2000" dirty="0"/>
              <a:t> –acțiuni</a:t>
            </a:r>
          </a:p>
          <a:p>
            <a:pPr marL="0" indent="0">
              <a:buNone/>
            </a:pPr>
            <a:r>
              <a:rPr lang="ro-RO" sz="2000" b="1" dirty="0"/>
              <a:t>6. Gestiune Numere Administrative</a:t>
            </a:r>
            <a:r>
              <a:rPr lang="ro-RO" sz="2000" dirty="0"/>
              <a:t> – acțiuni</a:t>
            </a:r>
          </a:p>
          <a:p>
            <a:pPr marL="0" indent="0">
              <a:buNone/>
            </a:pPr>
            <a:r>
              <a:rPr lang="ro-RO" sz="2000" b="1" dirty="0"/>
              <a:t>7. Registru RENNS</a:t>
            </a:r>
            <a:r>
              <a:rPr lang="ro-RO" sz="2000" dirty="0"/>
              <a:t> – Vizualizare date publicate</a:t>
            </a:r>
          </a:p>
          <a:p>
            <a:pPr marL="0" indent="0">
              <a:buNone/>
            </a:pPr>
            <a:r>
              <a:rPr lang="ro-RO" sz="2000" b="1" dirty="0"/>
              <a:t>8. Import Date &amp; Validare</a:t>
            </a:r>
            <a:r>
              <a:rPr lang="ro-RO" sz="2000" dirty="0"/>
              <a:t> – Fișiere, verificări</a:t>
            </a:r>
          </a:p>
          <a:p>
            <a:pPr marL="0" indent="0">
              <a:buNone/>
            </a:pPr>
            <a:r>
              <a:rPr lang="ro-RO" sz="2000" b="1" dirty="0"/>
              <a:t>9. Greșeli frecvente</a:t>
            </a:r>
            <a:r>
              <a:rPr lang="ro-RO" sz="2000" dirty="0"/>
              <a:t> – Ce evităm în RENNS</a:t>
            </a:r>
          </a:p>
          <a:p>
            <a:pPr marL="0" indent="0">
              <a:buNone/>
            </a:pPr>
            <a:r>
              <a:rPr lang="ro-RO" sz="2000" b="1" dirty="0"/>
              <a:t>10. Recomandări pentru UAT-uri</a:t>
            </a:r>
          </a:p>
          <a:p>
            <a:pPr marL="0" indent="0">
              <a:buNone/>
            </a:pPr>
            <a:r>
              <a:rPr lang="ro-RO" sz="2000" b="1" dirty="0"/>
              <a:t>11. Crearea conturilor în aplicaţia RENNS (STAGE)</a:t>
            </a:r>
            <a:endParaRPr lang="ro-RO" sz="2000" dirty="0"/>
          </a:p>
          <a:p>
            <a:endParaRPr lang="ro-RO" dirty="0"/>
          </a:p>
        </p:txBody>
      </p:sp>
    </p:spTree>
    <p:extLst>
      <p:ext uri="{BB962C8B-B14F-4D97-AF65-F5344CB8AC3E}">
        <p14:creationId xmlns:p14="http://schemas.microsoft.com/office/powerpoint/2010/main" val="963949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o-RO" sz="3200" dirty="0"/>
              <a:t>Recomandări pentru UAT</a:t>
            </a:r>
          </a:p>
        </p:txBody>
      </p:sp>
      <p:sp>
        <p:nvSpPr>
          <p:cNvPr id="3" name="Content Placeholder 2"/>
          <p:cNvSpPr>
            <a:spLocks noGrp="1"/>
          </p:cNvSpPr>
          <p:nvPr>
            <p:ph idx="1"/>
          </p:nvPr>
        </p:nvSpPr>
        <p:spPr/>
        <p:txBody>
          <a:bodyPr>
            <a:normAutofit/>
          </a:bodyPr>
          <a:lstStyle/>
          <a:p>
            <a:r>
              <a:rPr lang="ro-RO" sz="2000" dirty="0"/>
              <a:t>Utilizați rolul dublu </a:t>
            </a:r>
            <a:r>
              <a:rPr lang="ro-RO" sz="2000" b="1" dirty="0"/>
              <a:t>doar când este necesar</a:t>
            </a:r>
            <a:r>
              <a:rPr lang="ro-RO" sz="2000" dirty="0"/>
              <a:t>.</a:t>
            </a:r>
          </a:p>
          <a:p>
            <a:r>
              <a:rPr lang="ro-RO" sz="2000" dirty="0"/>
              <a:t>Lucrați ordonat: </a:t>
            </a:r>
            <a:r>
              <a:rPr lang="ro-RO" sz="2000" b="1" dirty="0"/>
              <a:t>mai întâi drumurile, apoi numerele</a:t>
            </a:r>
            <a:r>
              <a:rPr lang="ro-RO" sz="2000" dirty="0"/>
              <a:t>. După ce va asigurați ca drumurile sunt corect vectorizate puteți începe și adăugarea adreselor.  </a:t>
            </a:r>
          </a:p>
          <a:p>
            <a:r>
              <a:rPr lang="ro-RO" sz="2000" dirty="0"/>
              <a:t>Verificați documentele legale înainte de încărcare. Evitați încărcarea documentelor greșite. </a:t>
            </a:r>
          </a:p>
          <a:p>
            <a:r>
              <a:rPr lang="ro-RO" sz="2000" b="1" dirty="0"/>
              <a:t>Salvați schițele înainte de trimiterea spre procesare</a:t>
            </a:r>
            <a:r>
              <a:rPr lang="ro-RO" sz="2000" dirty="0"/>
              <a:t>. Folosiți „Salvează schița” pentru lucru etapizat și trimiteți spre procesare doar când totul este complet.</a:t>
            </a:r>
          </a:p>
          <a:p>
            <a:r>
              <a:rPr lang="ro-RO" sz="2000" dirty="0"/>
              <a:t>Evitați publicarea automată. Ea </a:t>
            </a:r>
            <a:r>
              <a:rPr lang="ro-RO" sz="2000" b="1" dirty="0"/>
              <a:t>nu poate fi dezactivată</a:t>
            </a:r>
            <a:r>
              <a:rPr lang="ro-RO" sz="2000" dirty="0"/>
              <a:t>, dar poate fi </a:t>
            </a:r>
            <a:r>
              <a:rPr lang="ro-RO" sz="2000" b="1" dirty="0"/>
              <a:t>evitată</a:t>
            </a:r>
            <a:r>
              <a:rPr lang="ro-RO" sz="2000" dirty="0"/>
              <a:t> printr-un mod de lucru corect: </a:t>
            </a:r>
            <a:r>
              <a:rPr lang="ro-RO" sz="2000" b="1" dirty="0"/>
              <a:t>Nu aproba acțiunea până nu e completă!</a:t>
            </a:r>
          </a:p>
          <a:p>
            <a:r>
              <a:rPr lang="ro-RO" sz="2000" dirty="0"/>
              <a:t>Consultați Registrul pentru a vedea forma oficială a datelor.</a:t>
            </a:r>
          </a:p>
          <a:p>
            <a:r>
              <a:rPr lang="ro-RO" sz="2000" dirty="0"/>
              <a:t>Țineți o evidență internă a acțiunilor făcute în RENNS</a:t>
            </a:r>
          </a:p>
          <a:p>
            <a:endParaRPr lang="ro-RO" dirty="0"/>
          </a:p>
        </p:txBody>
      </p:sp>
    </p:spTree>
    <p:extLst>
      <p:ext uri="{BB962C8B-B14F-4D97-AF65-F5344CB8AC3E}">
        <p14:creationId xmlns:p14="http://schemas.microsoft.com/office/powerpoint/2010/main" val="1803117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 </a:t>
            </a:r>
            <a:r>
              <a:rPr lang="en-US" sz="2000" dirty="0" err="1"/>
              <a:t>Va</a:t>
            </a:r>
            <a:r>
              <a:rPr lang="en-US" sz="2000" dirty="0"/>
              <a:t> </a:t>
            </a:r>
            <a:r>
              <a:rPr lang="en-US" sz="2000" dirty="0" err="1"/>
              <a:t>multumim</a:t>
            </a:r>
            <a:r>
              <a:rPr lang="en-US" sz="2000" dirty="0"/>
              <a:t> </a:t>
            </a:r>
            <a:r>
              <a:rPr lang="en-US" sz="2000" dirty="0" err="1"/>
              <a:t>pentru</a:t>
            </a:r>
            <a:r>
              <a:rPr lang="en-US" sz="2000" dirty="0"/>
              <a:t> </a:t>
            </a:r>
            <a:r>
              <a:rPr lang="en-US" sz="2000" dirty="0" err="1"/>
              <a:t>participare</a:t>
            </a:r>
            <a:r>
              <a:rPr lang="en-US" sz="2000" dirty="0"/>
              <a:t>!</a:t>
            </a:r>
            <a:br>
              <a:rPr lang="en-US" sz="2000" dirty="0"/>
            </a:br>
            <a:endParaRPr lang="ro-RO" sz="2000" dirty="0"/>
          </a:p>
        </p:txBody>
      </p:sp>
      <p:sp>
        <p:nvSpPr>
          <p:cNvPr id="3" name="Content Placeholder 2"/>
          <p:cNvSpPr>
            <a:spLocks noGrp="1"/>
          </p:cNvSpPr>
          <p:nvPr>
            <p:ph idx="1"/>
          </p:nvPr>
        </p:nvSpPr>
        <p:spPr/>
        <p:txBody>
          <a:bodyPr anchor="ctr">
            <a:normAutofit/>
          </a:bodyPr>
          <a:lstStyle/>
          <a:p>
            <a:pPr marL="0" indent="0">
              <a:buNone/>
            </a:pPr>
            <a:endParaRPr lang="en-US" sz="2400" dirty="0"/>
          </a:p>
          <a:p>
            <a:pPr marL="0" indent="0" algn="ctr">
              <a:buNone/>
            </a:pPr>
            <a:r>
              <a:rPr lang="ro-RO" sz="4800" b="1" dirty="0">
                <a:solidFill>
                  <a:srgbClr val="7030A0"/>
                </a:solidFill>
              </a:rPr>
              <a:t>Vă dorim succes în utilizare platformei RENNS!</a:t>
            </a:r>
            <a:endParaRPr lang="en-US" sz="4800" b="1" dirty="0">
              <a:solidFill>
                <a:srgbClr val="7030A0"/>
              </a:solidFill>
            </a:endParaRPr>
          </a:p>
          <a:p>
            <a:pPr marL="0" indent="0">
              <a:buNone/>
            </a:pPr>
            <a:endParaRPr lang="ro-RO" sz="2400" dirty="0"/>
          </a:p>
        </p:txBody>
      </p:sp>
    </p:spTree>
    <p:extLst>
      <p:ext uri="{BB962C8B-B14F-4D97-AF65-F5344CB8AC3E}">
        <p14:creationId xmlns:p14="http://schemas.microsoft.com/office/powerpoint/2010/main" val="311238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3E2836-7290-46A7-9EDB-A805549AF0EB}"/>
              </a:ext>
            </a:extLst>
          </p:cNvPr>
          <p:cNvSpPr>
            <a:spLocks noGrp="1"/>
          </p:cNvSpPr>
          <p:nvPr>
            <p:ph type="title"/>
          </p:nvPr>
        </p:nvSpPr>
        <p:spPr/>
        <p:txBody>
          <a:bodyPr/>
          <a:lstStyle/>
          <a:p>
            <a:pPr algn="l"/>
            <a:r>
              <a:rPr lang="en-US" dirty="0" err="1"/>
              <a:t>Adresa</a:t>
            </a:r>
            <a:r>
              <a:rPr lang="en-US" dirty="0"/>
              <a:t> site-</a:t>
            </a:r>
            <a:r>
              <a:rPr lang="en-US" dirty="0" err="1"/>
              <a:t>ului</a:t>
            </a:r>
            <a:r>
              <a:rPr lang="en-US" dirty="0"/>
              <a:t> </a:t>
            </a:r>
            <a:r>
              <a:rPr lang="en-US" dirty="0" err="1"/>
              <a:t>aplica</a:t>
            </a:r>
            <a:r>
              <a:rPr lang="ro-RO" dirty="0"/>
              <a:t>ţiei WEB</a:t>
            </a:r>
          </a:p>
        </p:txBody>
      </p:sp>
      <p:sp>
        <p:nvSpPr>
          <p:cNvPr id="3" name="Content Placeholder 2">
            <a:extLst>
              <a:ext uri="{FF2B5EF4-FFF2-40B4-BE49-F238E27FC236}">
                <a16:creationId xmlns:a16="http://schemas.microsoft.com/office/drawing/2014/main" xmlns="" id="{2EE0499B-7E34-44D8-9577-BF81181A2748}"/>
              </a:ext>
            </a:extLst>
          </p:cNvPr>
          <p:cNvSpPr>
            <a:spLocks noGrp="1"/>
          </p:cNvSpPr>
          <p:nvPr>
            <p:ph idx="1"/>
          </p:nvPr>
        </p:nvSpPr>
        <p:spPr/>
        <p:txBody>
          <a:bodyPr anchor="ctr">
            <a:normAutofit/>
          </a:bodyPr>
          <a:lstStyle/>
          <a:p>
            <a:pPr marL="0" indent="0" algn="ctr">
              <a:buNone/>
            </a:pPr>
            <a:r>
              <a:rPr lang="ro-RO" sz="4800" b="1" dirty="0"/>
              <a:t>https://renns-stg.ancpi.ro</a:t>
            </a:r>
          </a:p>
        </p:txBody>
      </p:sp>
    </p:spTree>
    <p:extLst>
      <p:ext uri="{BB962C8B-B14F-4D97-AF65-F5344CB8AC3E}">
        <p14:creationId xmlns:p14="http://schemas.microsoft.com/office/powerpoint/2010/main" val="3303616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ro-RO" sz="3200" dirty="0"/>
              <a:t>Portal-uri RENNS</a:t>
            </a:r>
            <a:endParaRPr sz="3200" dirty="0"/>
          </a:p>
        </p:txBody>
      </p:sp>
      <p:sp>
        <p:nvSpPr>
          <p:cNvPr id="3" name="Content Placeholder 2"/>
          <p:cNvSpPr>
            <a:spLocks noGrp="1"/>
          </p:cNvSpPr>
          <p:nvPr>
            <p:ph idx="1"/>
          </p:nvPr>
        </p:nvSpPr>
        <p:spPr/>
        <p:txBody>
          <a:bodyPr/>
          <a:lstStyle/>
          <a:p>
            <a:pPr marL="0" indent="0">
              <a:buNone/>
              <a:defRPr sz="1800"/>
            </a:pPr>
            <a:endParaRPr lang="ro-RO" dirty="0"/>
          </a:p>
          <a:p>
            <a:pPr>
              <a:defRPr sz="1800"/>
            </a:pPr>
            <a:endParaRPr lang="ro-RO" sz="1600" dirty="0"/>
          </a:p>
        </p:txBody>
      </p:sp>
      <p:pic>
        <p:nvPicPr>
          <p:cNvPr id="5" name="Picture 4"/>
          <p:cNvPicPr>
            <a:picLocks noChangeAspect="1"/>
          </p:cNvPicPr>
          <p:nvPr/>
        </p:nvPicPr>
        <p:blipFill>
          <a:blip r:embed="rId3"/>
          <a:stretch>
            <a:fillRect/>
          </a:stretch>
        </p:blipFill>
        <p:spPr>
          <a:xfrm>
            <a:off x="337458" y="1219200"/>
            <a:ext cx="8479284" cy="49003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277588"/>
            <a:ext cx="8828314" cy="762000"/>
          </a:xfrm>
        </p:spPr>
        <p:txBody>
          <a:bodyPr>
            <a:normAutofit fontScale="90000"/>
          </a:bodyPr>
          <a:lstStyle/>
          <a:p>
            <a:pPr algn="l"/>
            <a:r>
              <a:rPr sz="3200" dirty="0" err="1"/>
              <a:t>Rol</a:t>
            </a:r>
            <a:r>
              <a:rPr lang="ro-RO" sz="3200" dirty="0"/>
              <a:t>uri RENNS: </a:t>
            </a:r>
            <a:br>
              <a:rPr lang="ro-RO" sz="3200" dirty="0"/>
            </a:br>
            <a:r>
              <a:rPr lang="ro-RO" sz="3200" dirty="0"/>
              <a:t>APL (Referent, Supervizor), ANCPI (Administrator)</a:t>
            </a:r>
            <a:br>
              <a:rPr lang="ro-RO" sz="3200" dirty="0"/>
            </a:br>
            <a:endParaRPr sz="3200" dirty="0"/>
          </a:p>
        </p:txBody>
      </p:sp>
      <p:sp>
        <p:nvSpPr>
          <p:cNvPr id="3" name="Content Placeholder 2"/>
          <p:cNvSpPr>
            <a:spLocks noGrp="1"/>
          </p:cNvSpPr>
          <p:nvPr>
            <p:ph idx="1"/>
          </p:nvPr>
        </p:nvSpPr>
        <p:spPr>
          <a:xfrm>
            <a:off x="457200" y="1447801"/>
            <a:ext cx="4136572" cy="4354286"/>
          </a:xfrm>
        </p:spPr>
        <p:txBody>
          <a:bodyPr>
            <a:normAutofit/>
          </a:bodyPr>
          <a:lstStyle/>
          <a:p>
            <a:pPr marL="0" indent="0">
              <a:buNone/>
            </a:pPr>
            <a:endParaRPr lang="ro-RO" sz="1600" b="1" dirty="0"/>
          </a:p>
          <a:p>
            <a:pPr marL="0" indent="0">
              <a:buNone/>
            </a:pPr>
            <a:endParaRPr lang="ro-RO" sz="1600" b="1" dirty="0"/>
          </a:p>
          <a:p>
            <a:pPr marL="0" indent="0">
              <a:buNone/>
            </a:pPr>
            <a:endParaRPr lang="ro-RO" sz="1600" b="1" dirty="0"/>
          </a:p>
          <a:p>
            <a:pPr marL="0" indent="0">
              <a:buNone/>
            </a:pPr>
            <a:endParaRPr lang="ro-RO" sz="1600" b="1" dirty="0"/>
          </a:p>
          <a:p>
            <a:pPr marL="0" indent="0">
              <a:buNone/>
            </a:pPr>
            <a:endParaRPr lang="ro-RO" sz="1600" b="1" dirty="0"/>
          </a:p>
          <a:p>
            <a:pPr marL="0" indent="0">
              <a:buNone/>
            </a:pPr>
            <a:endParaRPr lang="ro-RO" sz="1600" b="1" dirty="0"/>
          </a:p>
          <a:p>
            <a:pPr marL="0" indent="0">
              <a:buNone/>
            </a:pPr>
            <a:endParaRPr lang="ro-RO" sz="1600" b="1" dirty="0"/>
          </a:p>
          <a:p>
            <a:pPr marL="0" indent="0">
              <a:buNone/>
            </a:pPr>
            <a:endParaRPr lang="ro-RO" sz="1600" b="1" dirty="0"/>
          </a:p>
          <a:p>
            <a:pPr marL="0" indent="0">
              <a:buNone/>
            </a:pPr>
            <a:endParaRPr lang="ro-RO" sz="1600" dirty="0"/>
          </a:p>
          <a:p>
            <a:pPr lvl="0"/>
            <a:endParaRPr lang="ro-RO" sz="1600" b="1" dirty="0"/>
          </a:p>
          <a:p>
            <a:pPr lvl="0"/>
            <a:endParaRPr lang="ro-RO" sz="1600" b="1" dirty="0"/>
          </a:p>
          <a:p>
            <a:pPr lvl="0"/>
            <a:r>
              <a:rPr lang="ro-RO" sz="2000" b="1" dirty="0"/>
              <a:t>Referentul</a:t>
            </a:r>
            <a:r>
              <a:rPr lang="ro-RO" sz="2000" dirty="0"/>
              <a:t> → introduce datele în sistem: drumuri, tronsoane, numere administrative.</a:t>
            </a:r>
            <a:endParaRPr lang="ro-RO" sz="2000" b="1" dirty="0"/>
          </a:p>
          <a:p>
            <a:pPr marL="0" indent="0">
              <a:buNone/>
            </a:pPr>
            <a:endParaRPr lang="ro-RO" sz="2000" dirty="0"/>
          </a:p>
          <a:p>
            <a:pPr marL="0" indent="0">
              <a:buNone/>
            </a:pPr>
            <a:endParaRPr lang="ro-RO" sz="2000" dirty="0"/>
          </a:p>
          <a:p>
            <a:pPr marL="0" indent="0">
              <a:buNone/>
            </a:pPr>
            <a:endParaRPr lang="ro-RO" dirty="0"/>
          </a:p>
        </p:txBody>
      </p:sp>
      <p:pic>
        <p:nvPicPr>
          <p:cNvPr id="6" name="Picture 5"/>
          <p:cNvPicPr>
            <a:picLocks noChangeAspect="1"/>
          </p:cNvPicPr>
          <p:nvPr/>
        </p:nvPicPr>
        <p:blipFill>
          <a:blip r:embed="rId3"/>
          <a:stretch>
            <a:fillRect/>
          </a:stretch>
        </p:blipFill>
        <p:spPr>
          <a:xfrm>
            <a:off x="555172" y="1654629"/>
            <a:ext cx="3875314" cy="2471058"/>
          </a:xfrm>
          <a:prstGeom prst="rect">
            <a:avLst/>
          </a:prstGeom>
        </p:spPr>
      </p:pic>
      <p:sp>
        <p:nvSpPr>
          <p:cNvPr id="7" name="Content Placeholder 2"/>
          <p:cNvSpPr txBox="1">
            <a:spLocks/>
          </p:cNvSpPr>
          <p:nvPr/>
        </p:nvSpPr>
        <p:spPr>
          <a:xfrm>
            <a:off x="4528457" y="1447800"/>
            <a:ext cx="4354285" cy="43542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ro-RO" sz="1600" b="1" dirty="0"/>
          </a:p>
          <a:p>
            <a:pPr marL="0" indent="0">
              <a:buFont typeface="Arial"/>
              <a:buNone/>
            </a:pPr>
            <a:endParaRPr lang="ro-RO" sz="1600" b="1" dirty="0"/>
          </a:p>
          <a:p>
            <a:pPr marL="0" indent="0">
              <a:buFont typeface="Arial"/>
              <a:buNone/>
            </a:pPr>
            <a:endParaRPr lang="ro-RO" sz="1600" b="1" dirty="0"/>
          </a:p>
          <a:p>
            <a:pPr marL="0" indent="0">
              <a:buFont typeface="Arial"/>
              <a:buNone/>
            </a:pPr>
            <a:endParaRPr lang="ro-RO" sz="1600" b="1" dirty="0"/>
          </a:p>
          <a:p>
            <a:pPr marL="0" indent="0">
              <a:buFont typeface="Arial"/>
              <a:buNone/>
            </a:pPr>
            <a:endParaRPr lang="ro-RO" sz="1600" b="1" dirty="0"/>
          </a:p>
          <a:p>
            <a:pPr marL="0" indent="0">
              <a:buFont typeface="Arial"/>
              <a:buNone/>
            </a:pPr>
            <a:endParaRPr lang="ro-RO" sz="1600" b="1" dirty="0"/>
          </a:p>
          <a:p>
            <a:pPr marL="0" indent="0">
              <a:buFont typeface="Arial"/>
              <a:buNone/>
            </a:pPr>
            <a:endParaRPr lang="ro-RO" sz="1600" b="1" dirty="0"/>
          </a:p>
          <a:p>
            <a:pPr marL="0" indent="0">
              <a:buFont typeface="Arial"/>
              <a:buNone/>
            </a:pPr>
            <a:endParaRPr lang="ro-RO" sz="1600" b="1" dirty="0"/>
          </a:p>
          <a:p>
            <a:pPr marL="0" indent="0">
              <a:buFont typeface="Arial"/>
              <a:buNone/>
            </a:pPr>
            <a:endParaRPr lang="ro-RO" sz="1600" dirty="0"/>
          </a:p>
          <a:p>
            <a:endParaRPr lang="ro-RO" sz="1600" b="1" dirty="0"/>
          </a:p>
          <a:p>
            <a:endParaRPr lang="ro-RO" sz="1600" b="1" dirty="0"/>
          </a:p>
          <a:p>
            <a:r>
              <a:rPr lang="ro-RO" sz="2000" b="1" dirty="0"/>
              <a:t>Supervizorul</a:t>
            </a:r>
            <a:r>
              <a:rPr lang="ro-RO" sz="2000" dirty="0"/>
              <a:t> → verifică și aprobă datele introduse, asigurând corectitudinea și legalitatea lor.</a:t>
            </a:r>
          </a:p>
          <a:p>
            <a:pPr marL="0" indent="0">
              <a:buFont typeface="Arial"/>
              <a:buNone/>
            </a:pPr>
            <a:endParaRPr lang="ro-RO" sz="1600" b="1" dirty="0"/>
          </a:p>
          <a:p>
            <a:pPr marL="0" indent="0">
              <a:buFont typeface="Arial"/>
              <a:buNone/>
              <a:defRPr sz="1800"/>
            </a:pPr>
            <a:endParaRPr lang="ro-RO" sz="1600" b="1" dirty="0"/>
          </a:p>
          <a:p>
            <a:pPr marL="0" indent="0">
              <a:buFont typeface="Arial"/>
              <a:buNone/>
            </a:pPr>
            <a:endParaRPr lang="ro-RO" dirty="0"/>
          </a:p>
        </p:txBody>
      </p:sp>
      <p:pic>
        <p:nvPicPr>
          <p:cNvPr id="8" name="Picture 7"/>
          <p:cNvPicPr>
            <a:picLocks noChangeAspect="1"/>
          </p:cNvPicPr>
          <p:nvPr/>
        </p:nvPicPr>
        <p:blipFill>
          <a:blip r:embed="rId4"/>
          <a:stretch>
            <a:fillRect/>
          </a:stretch>
        </p:blipFill>
        <p:spPr>
          <a:xfrm>
            <a:off x="5102821" y="1654629"/>
            <a:ext cx="3562208" cy="2471058"/>
          </a:xfrm>
          <a:prstGeom prst="rect">
            <a:avLst/>
          </a:prstGeom>
        </p:spPr>
      </p:pic>
      <p:sp>
        <p:nvSpPr>
          <p:cNvPr id="10" name="TextBox 9"/>
          <p:cNvSpPr txBox="1"/>
          <p:nvPr/>
        </p:nvSpPr>
        <p:spPr>
          <a:xfrm>
            <a:off x="653144" y="5851070"/>
            <a:ext cx="8044543" cy="369332"/>
          </a:xfrm>
          <a:prstGeom prst="rect">
            <a:avLst/>
          </a:prstGeom>
          <a:noFill/>
        </p:spPr>
        <p:txBody>
          <a:bodyPr wrap="square" rtlCol="0">
            <a:spAutoFit/>
          </a:bodyPr>
          <a:lstStyle/>
          <a:p>
            <a:r>
              <a:rPr lang="en-US" b="1" dirty="0"/>
              <a:t>ANCPI</a:t>
            </a:r>
            <a:r>
              <a:rPr lang="en-US" dirty="0"/>
              <a:t> </a:t>
            </a:r>
            <a:r>
              <a:rPr lang="ro-RO" dirty="0"/>
              <a:t> </a:t>
            </a:r>
            <a:r>
              <a:rPr lang="en-US" dirty="0"/>
              <a:t>→</a:t>
            </a:r>
            <a:r>
              <a:rPr lang="ro-RO" dirty="0"/>
              <a:t>  Administrator </a:t>
            </a:r>
            <a:r>
              <a:rPr lang="en-US" dirty="0"/>
              <a:t>→ </a:t>
            </a:r>
            <a:r>
              <a:rPr lang="ro-RO" dirty="0"/>
              <a:t> </a:t>
            </a:r>
            <a:r>
              <a:rPr lang="en-US" dirty="0" err="1"/>
              <a:t>administrează</a:t>
            </a:r>
            <a:r>
              <a:rPr lang="en-US" dirty="0"/>
              <a:t> </a:t>
            </a:r>
            <a:r>
              <a:rPr lang="en-US" dirty="0" err="1"/>
              <a:t>platforma</a:t>
            </a:r>
            <a:r>
              <a:rPr lang="en-US" dirty="0"/>
              <a:t> </a:t>
            </a:r>
            <a:r>
              <a:rPr lang="en-US" dirty="0" err="1"/>
              <a:t>și</a:t>
            </a:r>
            <a:r>
              <a:rPr lang="en-US" dirty="0"/>
              <a:t> </a:t>
            </a:r>
            <a:r>
              <a:rPr lang="en-US" dirty="0" err="1"/>
              <a:t>stabilește</a:t>
            </a:r>
            <a:r>
              <a:rPr lang="en-US" dirty="0"/>
              <a:t> </a:t>
            </a:r>
            <a:r>
              <a:rPr lang="en-US" dirty="0" err="1"/>
              <a:t>regulile</a:t>
            </a:r>
            <a:r>
              <a:rPr lang="en-US" dirty="0"/>
              <a:t> </a:t>
            </a:r>
            <a:r>
              <a:rPr lang="en-US" dirty="0" err="1"/>
              <a:t>generale</a:t>
            </a:r>
            <a:r>
              <a:rPr lang="en-US"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sz="3200" dirty="0" err="1"/>
              <a:t>Rolul</a:t>
            </a:r>
            <a:r>
              <a:rPr sz="3200" dirty="0"/>
              <a:t> </a:t>
            </a:r>
            <a:r>
              <a:rPr sz="3200" dirty="0" err="1"/>
              <a:t>Referentului</a:t>
            </a:r>
            <a:r>
              <a:rPr lang="ro-RO" sz="3200" dirty="0"/>
              <a:t> în RENNS</a:t>
            </a:r>
            <a:endParaRPr sz="3200" dirty="0"/>
          </a:p>
        </p:txBody>
      </p:sp>
      <p:sp>
        <p:nvSpPr>
          <p:cNvPr id="3" name="Content Placeholder 2"/>
          <p:cNvSpPr>
            <a:spLocks noGrp="1"/>
          </p:cNvSpPr>
          <p:nvPr>
            <p:ph idx="1"/>
          </p:nvPr>
        </p:nvSpPr>
        <p:spPr/>
        <p:txBody>
          <a:bodyPr/>
          <a:lstStyle/>
          <a:p>
            <a:pPr marL="0" indent="0">
              <a:buNone/>
              <a:defRPr sz="1800"/>
            </a:pPr>
            <a:r>
              <a:rPr lang="ro-RO" sz="1600" dirty="0"/>
              <a:t>	</a:t>
            </a:r>
          </a:p>
          <a:p>
            <a:pPr marL="0" indent="0">
              <a:buNone/>
              <a:defRPr sz="1800"/>
            </a:pPr>
            <a:r>
              <a:rPr lang="ro-RO" sz="1600" dirty="0"/>
              <a:t>	</a:t>
            </a:r>
          </a:p>
          <a:p>
            <a:pPr marL="0" indent="0">
              <a:buNone/>
              <a:defRPr sz="1800"/>
            </a:pPr>
            <a:endParaRPr lang="ro-RO" sz="1600" dirty="0"/>
          </a:p>
          <a:p>
            <a:pPr marL="0" indent="0">
              <a:buNone/>
              <a:defRPr sz="1800"/>
            </a:pPr>
            <a:endParaRPr lang="ro-RO" sz="1600" dirty="0"/>
          </a:p>
          <a:p>
            <a:pPr marL="0" indent="0">
              <a:buNone/>
              <a:defRPr sz="1800"/>
            </a:pPr>
            <a:endParaRPr lang="ro-RO" sz="1600" dirty="0"/>
          </a:p>
          <a:p>
            <a:pPr marL="0" indent="0" algn="just">
              <a:buNone/>
              <a:defRPr sz="1800"/>
            </a:pPr>
            <a:r>
              <a:rPr lang="ro-RO" sz="2400" dirty="0"/>
              <a:t>	Referentul este utilizatorul responsabil cu </a:t>
            </a:r>
            <a:r>
              <a:rPr lang="ro-RO" sz="2400" b="1" dirty="0"/>
              <a:t>introducerea și pregătirea datelor</a:t>
            </a:r>
            <a:r>
              <a:rPr lang="ro-RO" sz="2400" dirty="0"/>
              <a:t> în platforma RENNS, în cadrul administrației publice locale. El lucrează în etapa de „schiță”, unde creează, completează și corectează informațiile, înainte ca acestea să fie verificate și aprobate de Supervizor.</a:t>
            </a:r>
          </a:p>
          <a:p>
            <a:pPr marL="0" indent="0" algn="just">
              <a:buNone/>
              <a:defRPr sz="1800"/>
            </a:pPr>
            <a:r>
              <a:rPr lang="ro-RO" sz="2000" dirty="0"/>
              <a:t>	</a:t>
            </a:r>
            <a:endParaRPr sz="2000" dirty="0"/>
          </a:p>
        </p:txBody>
      </p:sp>
    </p:spTree>
    <p:extLst>
      <p:ext uri="{BB962C8B-B14F-4D97-AF65-F5344CB8AC3E}">
        <p14:creationId xmlns:p14="http://schemas.microsoft.com/office/powerpoint/2010/main" val="1507847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 y="250634"/>
            <a:ext cx="8229600" cy="674784"/>
          </a:xfrm>
        </p:spPr>
        <p:txBody>
          <a:bodyPr>
            <a:normAutofit fontScale="90000"/>
          </a:bodyPr>
          <a:lstStyle/>
          <a:p>
            <a:pPr algn="l"/>
            <a:r>
              <a:rPr lang="ro-RO" sz="3600" b="1" dirty="0"/>
              <a:t/>
            </a:r>
            <a:br>
              <a:rPr lang="ro-RO" sz="3600" b="1" dirty="0"/>
            </a:br>
            <a:r>
              <a:rPr lang="ro-RO" sz="3600" b="1" dirty="0"/>
              <a:t/>
            </a:r>
            <a:br>
              <a:rPr lang="ro-RO" sz="3600" b="1" dirty="0"/>
            </a:br>
            <a:r>
              <a:rPr lang="ro-RO" sz="3600" dirty="0"/>
              <a:t>Ce face concret un Referent?</a:t>
            </a:r>
            <a:br>
              <a:rPr lang="ro-RO" sz="3600" dirty="0"/>
            </a:br>
            <a:r>
              <a:rPr lang="ro-RO" sz="3600" b="1" dirty="0"/>
              <a:t/>
            </a:r>
            <a:br>
              <a:rPr lang="ro-RO" sz="3600" b="1" dirty="0"/>
            </a:br>
            <a:r>
              <a:rPr lang="ro-RO" b="1" dirty="0"/>
              <a:t/>
            </a:r>
            <a:br>
              <a:rPr lang="ro-RO" b="1" dirty="0"/>
            </a:br>
            <a:endParaRPr lang="ro-RO" dirty="0"/>
          </a:p>
        </p:txBody>
      </p:sp>
      <p:sp>
        <p:nvSpPr>
          <p:cNvPr id="3" name="Content Placeholder 2"/>
          <p:cNvSpPr>
            <a:spLocks noGrp="1"/>
          </p:cNvSpPr>
          <p:nvPr>
            <p:ph idx="1"/>
          </p:nvPr>
        </p:nvSpPr>
        <p:spPr>
          <a:xfrm>
            <a:off x="347031" y="1626561"/>
            <a:ext cx="8535711" cy="4480325"/>
          </a:xfrm>
        </p:spPr>
        <p:txBody>
          <a:bodyPr>
            <a:noAutofit/>
          </a:bodyPr>
          <a:lstStyle/>
          <a:p>
            <a:r>
              <a:rPr lang="ro-RO" sz="2000" b="1" dirty="0"/>
              <a:t>Creează drumuri noi</a:t>
            </a:r>
            <a:r>
              <a:rPr lang="ro-RO" sz="2000" dirty="0"/>
              <a:t> pe baza documentelor legale (ex.: Hotărâri de Consiliu Local), completând toate atributele obligatorii și încărcând actele justificative.</a:t>
            </a:r>
          </a:p>
          <a:p>
            <a:r>
              <a:rPr lang="ro-RO" sz="2000" b="1" dirty="0"/>
              <a:t>Vectorizează tronsoanele de drum pe hartă</a:t>
            </a:r>
            <a:r>
              <a:rPr lang="ro-RO" sz="2000" dirty="0"/>
              <a:t>, desenând traseul exact al drumului în modulul de gestiune. </a:t>
            </a:r>
          </a:p>
          <a:p>
            <a:r>
              <a:rPr lang="ro-RO" sz="2000" b="1" dirty="0"/>
              <a:t>Adaugă numere administrative</a:t>
            </a:r>
            <a:r>
              <a:rPr lang="ro-RO" sz="2000" dirty="0"/>
              <a:t> și le poziționează corect pe hartă, în cadrul aceleiași acțiuni de creare sau modificare.</a:t>
            </a:r>
          </a:p>
          <a:p>
            <a:r>
              <a:rPr lang="ro-RO" sz="2000" b="1" dirty="0"/>
              <a:t>Corectează și actualizează schițele</a:t>
            </a:r>
            <a:r>
              <a:rPr lang="ro-RO" sz="2000" dirty="0"/>
              <a:t>, atunci când Supervizorul respinge o acțiune și o trimite înapoi pentru modificări.</a:t>
            </a:r>
          </a:p>
          <a:p>
            <a:r>
              <a:rPr lang="ro-RO" sz="2000" b="1" dirty="0"/>
              <a:t>Poate salva schițele</a:t>
            </a:r>
            <a:r>
              <a:rPr lang="ro-RO" sz="2000" dirty="0"/>
              <a:t> pentru a continua lucrul ulterior, fără a le trimite imediat spre verificare.</a:t>
            </a:r>
          </a:p>
          <a:p>
            <a:r>
              <a:rPr lang="ro-RO" sz="2000" b="1" dirty="0"/>
              <a:t>Trimite acțiunile spre procesare</a:t>
            </a:r>
            <a:r>
              <a:rPr lang="ro-RO" sz="2000" dirty="0"/>
              <a:t>, declanșând fluxul de verificare și aprobare</a:t>
            </a:r>
            <a:r>
              <a:rPr lang="ro-RO" sz="2000" dirty="0" smtClean="0"/>
              <a:t>.</a:t>
            </a:r>
            <a:endParaRPr lang="en-US" sz="2000" dirty="0" smtClean="0"/>
          </a:p>
          <a:p>
            <a:r>
              <a:rPr lang="ro-RO" altLang="ro-RO" sz="2000" dirty="0"/>
              <a:t> </a:t>
            </a:r>
            <a:r>
              <a:rPr lang="ro-RO" altLang="ro-RO" sz="2000" b="1" dirty="0"/>
              <a:t>Reinițializează acțiunile respinse</a:t>
            </a:r>
            <a:r>
              <a:rPr lang="ro-RO" altLang="ro-RO" sz="2000" dirty="0"/>
              <a:t>, permițând reluarea fluxului după ce Referentul a făcut corecturile necesare</a:t>
            </a:r>
            <a:endParaRPr lang="ro-RO" sz="2000" dirty="0">
              <a:effectLst/>
            </a:endParaRPr>
          </a:p>
        </p:txBody>
      </p:sp>
    </p:spTree>
    <p:extLst>
      <p:ext uri="{BB962C8B-B14F-4D97-AF65-F5344CB8AC3E}">
        <p14:creationId xmlns:p14="http://schemas.microsoft.com/office/powerpoint/2010/main" val="550268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NNS Professional">
      <a:dk1>
        <a:srgbClr val="1A2B4A"/>
      </a:dk1>
      <a:lt1>
        <a:srgbClr val="FFFFFF"/>
      </a:lt1>
      <a:dk2>
        <a:srgbClr val="1A2B4A"/>
      </a:dk2>
      <a:lt2>
        <a:srgbClr val="F0F4F8"/>
      </a:lt2>
      <a:accent1>
        <a:srgbClr val="0066CC"/>
      </a:accent1>
      <a:accent2>
        <a:srgbClr val="00A896"/>
      </a:accent2>
      <a:accent3>
        <a:srgbClr val="2ECC71"/>
      </a:accent3>
      <a:accent4>
        <a:srgbClr val="F39C12"/>
      </a:accent4>
      <a:accent5>
        <a:srgbClr val="3498DB"/>
      </a:accent5>
      <a:accent6>
        <a:srgbClr val="E74C3C"/>
      </a:accent6>
      <a:hlink>
        <a:srgbClr val="0066CC"/>
      </a:hlink>
      <a:folHlink>
        <a:srgbClr val="004499"/>
      </a:folHlink>
    </a:clrScheme>
    <a:fontScheme name="RENNS">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1577</TotalTime>
  <Words>1774</Words>
  <Application>Microsoft Office PowerPoint</Application>
  <PresentationFormat>On-screen Show (4:3)</PresentationFormat>
  <Paragraphs>314</Paragraphs>
  <Slides>41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Trebuchet MS</vt:lpstr>
      <vt:lpstr>Office Theme</vt:lpstr>
      <vt:lpstr>Registrul Electronic Național al  Nomenclaturii Stradale</vt:lpstr>
      <vt:lpstr>PowerPoint Presentation</vt:lpstr>
      <vt:lpstr>Ce este RENNS?</vt:lpstr>
      <vt:lpstr>Ce vom parcurge în această sesiune </vt:lpstr>
      <vt:lpstr>Adresa site-ului aplicaţiei WEB</vt:lpstr>
      <vt:lpstr>Portal-uri RENNS</vt:lpstr>
      <vt:lpstr>Roluri RENNS:  APL (Referent, Supervizor), ANCPI (Administrator) </vt:lpstr>
      <vt:lpstr>Rolul Referentului în RENNS</vt:lpstr>
      <vt:lpstr>  Ce face concret un Referent?   </vt:lpstr>
      <vt:lpstr> Ce NU poate face un Referent? </vt:lpstr>
      <vt:lpstr> Rolul Supervizorului în RENNS </vt:lpstr>
      <vt:lpstr>Ce face concret un Supervizor? </vt:lpstr>
      <vt:lpstr>Ce NU poate face un Supervizor?</vt:lpstr>
      <vt:lpstr>Diferențe între roluri</vt:lpstr>
      <vt:lpstr>Utilizator cu rol dublu</vt:lpstr>
      <vt:lpstr>Referent vs. Supervizor vs. Rol dublu</vt:lpstr>
      <vt:lpstr>  Fluxul de lucru  </vt:lpstr>
      <vt:lpstr>  Analogie Flux RENNS   </vt:lpstr>
      <vt:lpstr> Flux Acțiuni- stări </vt:lpstr>
      <vt:lpstr>   Etapa 1: Schiță   </vt:lpstr>
      <vt:lpstr>   Etapa 2: În lucru   </vt:lpstr>
      <vt:lpstr>  Etapa 3: Aprobat/Respins  </vt:lpstr>
      <vt:lpstr>  Etapa 4: Publicat / Anulat  </vt:lpstr>
      <vt:lpstr>  Atenționări importante  </vt:lpstr>
      <vt:lpstr>CUD și CUA</vt:lpstr>
      <vt:lpstr> Ce este vectorizarea? </vt:lpstr>
      <vt:lpstr>   De ce este importantă vectorizarea?    </vt:lpstr>
      <vt:lpstr>  Moduri RENNS  </vt:lpstr>
      <vt:lpstr>  Modul Gestiune Drumuri  </vt:lpstr>
      <vt:lpstr>  Modul Gestiune Drumuri  </vt:lpstr>
      <vt:lpstr>   Modul Gestiune Numere Administrative   </vt:lpstr>
      <vt:lpstr>   Modul Gestiune Numere Administrative   </vt:lpstr>
      <vt:lpstr>   Modul Registru   </vt:lpstr>
      <vt:lpstr>   Modul Registru   </vt:lpstr>
      <vt:lpstr>    Modul Import Date &amp; Validare   </vt:lpstr>
      <vt:lpstr> Atenționări Import </vt:lpstr>
      <vt:lpstr>   Modul Rapoarte   </vt:lpstr>
      <vt:lpstr>Modul Rapoarte</vt:lpstr>
      <vt:lpstr> Greșeli Frecvente în RENNS </vt:lpstr>
      <vt:lpstr>Recomandări pentru UAT</vt:lpstr>
      <vt:lpstr> Va multumim pentru participare!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RENNS  –Registrul Electronic Național de Nomenclatură Stradală</dc:title>
  <dc:subject/>
  <dc:creator>Paul Florin DRACEA</dc:creator>
  <cp:keywords/>
  <dc:description>generated using python-pptx</dc:description>
  <cp:lastModifiedBy>Dana E</cp:lastModifiedBy>
  <cp:revision>124</cp:revision>
  <dcterms:created xsi:type="dcterms:W3CDTF">2013-01-27T09:14:16Z</dcterms:created>
  <dcterms:modified xsi:type="dcterms:W3CDTF">2026-05-03T17:44:31Z</dcterms:modified>
  <cp:category/>
</cp:coreProperties>
</file>